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9"/>
  </p:notesMasterIdLst>
  <p:handoutMasterIdLst>
    <p:handoutMasterId r:id="rId10"/>
  </p:handoutMasterIdLst>
  <p:sldIdLst>
    <p:sldId id="256" r:id="rId2"/>
    <p:sldId id="334" r:id="rId3"/>
    <p:sldId id="336" r:id="rId4"/>
    <p:sldId id="335" r:id="rId5"/>
    <p:sldId id="337" r:id="rId6"/>
    <p:sldId id="328" r:id="rId7"/>
    <p:sldId id="325" r:id="rId8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14" autoAdjust="0"/>
  </p:normalViewPr>
  <p:slideViewPr>
    <p:cSldViewPr>
      <p:cViewPr>
        <p:scale>
          <a:sx n="125" d="100"/>
          <a:sy n="125" d="100"/>
        </p:scale>
        <p:origin x="-1128" y="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notesViewPr>
    <p:cSldViewPr>
      <p:cViewPr>
        <p:scale>
          <a:sx n="100" d="100"/>
          <a:sy n="100" d="100"/>
        </p:scale>
        <p:origin x="-3480" y="53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016B8FD-A235-44AC-86CD-CE236EE7BC6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9420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524618-789B-4BAC-8D42-23D3335C6D7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55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96FEA19-596A-471E-982A-3D6F4914D6E5}" type="slidenum">
              <a:rPr lang="de-DE" sz="1200" smtClean="0"/>
              <a:pPr eaLnBrk="1" hangingPunct="1"/>
              <a:t>1</a:t>
            </a:fld>
            <a:endParaRPr lang="de-DE" sz="120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267CF35-7621-4C76-AEA6-3354EE6BEF43}" type="slidenum">
              <a:rPr lang="de-DE" sz="1200" smtClean="0"/>
              <a:pPr eaLnBrk="1" hangingPunct="1"/>
              <a:t>2</a:t>
            </a:fld>
            <a:endParaRPr lang="de-DE" sz="1200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de-DE" sz="10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524618-789B-4BAC-8D42-23D3335C6D79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188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267CF35-7621-4C76-AEA6-3354EE6BEF43}" type="slidenum">
              <a:rPr lang="de-DE" sz="1200" smtClean="0"/>
              <a:pPr eaLnBrk="1" hangingPunct="1"/>
              <a:t>4</a:t>
            </a:fld>
            <a:endParaRPr lang="de-DE" sz="1200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de-DE" sz="10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271FDC-8902-4A11-BB40-20015B18D8DD}" type="slidenum">
              <a:rPr lang="de-DE" sz="1200" smtClean="0"/>
              <a:pPr eaLnBrk="1" hangingPunct="1"/>
              <a:t>7</a:t>
            </a:fld>
            <a:endParaRPr lang="de-DE" sz="120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BMFdt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0" y="488950"/>
            <a:ext cx="30353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3"/>
          <p:cNvSpPr>
            <a:spLocks noChangeShapeType="1"/>
          </p:cNvSpPr>
          <p:nvPr/>
        </p:nvSpPr>
        <p:spPr bwMode="auto">
          <a:xfrm>
            <a:off x="668338" y="6207125"/>
            <a:ext cx="0" cy="652463"/>
          </a:xfrm>
          <a:prstGeom prst="line">
            <a:avLst/>
          </a:prstGeom>
          <a:noFill/>
          <a:ln w="36068">
            <a:solidFill>
              <a:srgbClr val="E11B1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39775" y="6207125"/>
            <a:ext cx="7756525" cy="195263"/>
          </a:xfrm>
          <a:prstGeom prst="rect">
            <a:avLst/>
          </a:prstGeom>
          <a:solidFill>
            <a:srgbClr val="D2D3D4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008063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0752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B44E7-49D2-419F-99C5-5500AECFE0CB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1352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29388" y="358775"/>
            <a:ext cx="1957387" cy="56784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52463" y="358775"/>
            <a:ext cx="5724525" cy="56784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02C12-B33B-413C-9194-88F6E78DD1D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96429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E8297-7703-444E-971A-287BEAD29027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5425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BB363-34E6-44E0-86B2-598B244174D6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4788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52463" y="1631950"/>
            <a:ext cx="3840162" cy="4405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5025" y="1631950"/>
            <a:ext cx="3841750" cy="4405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3F042-D978-415B-BBE3-1B200B686B0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3965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C8F92-F44D-4E83-A466-4135A30FF80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92925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60DA4-48BF-4C98-8C10-9CAC33BA8F56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00949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AD618-E1DA-4755-BBAB-D15B18E78A4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07227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B38C0-6DC0-4E5F-9644-862AF952B2A6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9378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5B84D-EA27-46D3-BEBE-BE36A69AED9F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86227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MFdt_PP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825" y="488950"/>
            <a:ext cx="228441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Line 3"/>
          <p:cNvSpPr>
            <a:spLocks noChangeShapeType="1"/>
          </p:cNvSpPr>
          <p:nvPr/>
        </p:nvSpPr>
        <p:spPr bwMode="auto">
          <a:xfrm>
            <a:off x="654050" y="1174750"/>
            <a:ext cx="7834313" cy="0"/>
          </a:xfrm>
          <a:prstGeom prst="line">
            <a:avLst/>
          </a:prstGeom>
          <a:noFill/>
          <a:ln w="36068">
            <a:solidFill>
              <a:srgbClr val="D2D3D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668338" y="6200775"/>
            <a:ext cx="0" cy="652463"/>
          </a:xfrm>
          <a:prstGeom prst="line">
            <a:avLst/>
          </a:prstGeom>
          <a:noFill/>
          <a:ln w="36068">
            <a:solidFill>
              <a:srgbClr val="E11B1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358775"/>
            <a:ext cx="6038850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31950"/>
            <a:ext cx="7834312" cy="440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39775" y="6200775"/>
            <a:ext cx="7756525" cy="196850"/>
          </a:xfrm>
          <a:prstGeom prst="rect">
            <a:avLst/>
          </a:prstGeom>
          <a:solidFill>
            <a:srgbClr val="D2D3D4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008063"/>
            <a:endParaRPr lang="de-DE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02575" y="6184900"/>
            <a:ext cx="584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916" tIns="41458" rIns="82916" bIns="41458" numCol="1" anchor="t" anchorCtr="0" compatLnSpc="1">
            <a:prstTxWarp prst="textNoShape">
              <a:avLst/>
            </a:prstTxWarp>
          </a:bodyPr>
          <a:lstStyle>
            <a:lvl1pPr algn="r" defTabSz="828675">
              <a:defRPr sz="1000" b="1">
                <a:latin typeface="+mn-lt"/>
              </a:defRPr>
            </a:lvl1pPr>
          </a:lstStyle>
          <a:p>
            <a:pPr>
              <a:defRPr/>
            </a:pPr>
            <a:fld id="{4A49227B-7EC7-40F0-8887-B5707C326770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txStyles>
    <p:titleStyle>
      <a:lvl1pPr algn="l" defTabSz="8286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286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Tahoma" pitchFamily="34" charset="0"/>
        </a:defRPr>
      </a:lvl2pPr>
      <a:lvl3pPr algn="l" defTabSz="8286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Tahoma" pitchFamily="34" charset="0"/>
        </a:defRPr>
      </a:lvl3pPr>
      <a:lvl4pPr algn="l" defTabSz="8286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Tahoma" pitchFamily="34" charset="0"/>
        </a:defRPr>
      </a:lvl4pPr>
      <a:lvl5pPr algn="l" defTabSz="8286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Tahoma" pitchFamily="34" charset="0"/>
        </a:defRPr>
      </a:lvl5pPr>
      <a:lvl6pPr marL="457200" algn="l" defTabSz="828675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Tahoma" pitchFamily="34" charset="0"/>
        </a:defRPr>
      </a:lvl6pPr>
      <a:lvl7pPr marL="914400" algn="l" defTabSz="828675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Tahoma" pitchFamily="34" charset="0"/>
        </a:defRPr>
      </a:lvl7pPr>
      <a:lvl8pPr marL="1371600" algn="l" defTabSz="828675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Tahoma" pitchFamily="34" charset="0"/>
        </a:defRPr>
      </a:lvl8pPr>
      <a:lvl9pPr marL="1828800" algn="l" defTabSz="828675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Tahoma" pitchFamily="34" charset="0"/>
        </a:defRPr>
      </a:lvl9pPr>
    </p:titleStyle>
    <p:bodyStyle>
      <a:lvl1pPr marL="328613" indent="-328613" algn="l" defTabSz="828675" rtl="0" eaLnBrk="0" fontAlgn="base" hangingPunct="0">
        <a:spcBef>
          <a:spcPct val="20000"/>
        </a:spcBef>
        <a:spcAft>
          <a:spcPct val="0"/>
        </a:spcAft>
        <a:buChar char="•"/>
        <a:defRPr sz="2900" b="1">
          <a:solidFill>
            <a:schemeClr val="tx1"/>
          </a:solidFill>
          <a:latin typeface="+mn-lt"/>
          <a:ea typeface="+mn-ea"/>
          <a:cs typeface="+mn-cs"/>
        </a:defRPr>
      </a:lvl1pPr>
      <a:lvl2pPr marL="736600" indent="-246063" algn="l" defTabSz="828675" rtl="0" eaLnBrk="0" fontAlgn="base" hangingPunct="0">
        <a:spcBef>
          <a:spcPct val="20000"/>
        </a:spcBef>
        <a:spcAft>
          <a:spcPct val="0"/>
        </a:spcAft>
        <a:buChar char="-"/>
        <a:defRPr sz="2200" b="1">
          <a:solidFill>
            <a:schemeClr val="tx1"/>
          </a:solidFill>
          <a:latin typeface="+mn-lt"/>
        </a:defRPr>
      </a:lvl2pPr>
      <a:lvl3pPr marL="1225550" indent="-325438" algn="l" defTabSz="828675" rtl="0" eaLnBrk="0" fontAlgn="base" hangingPunct="0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3pPr>
      <a:lvl4pPr marL="1716088" indent="-330200" algn="l" defTabSz="828675" rtl="0" eaLnBrk="0" fontAlgn="base" hangingPunct="0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4pPr>
      <a:lvl5pPr marL="2200275" indent="-320675" algn="l" defTabSz="828675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5pPr>
      <a:lvl6pPr marL="2657475" indent="-320675" algn="l" defTabSz="828675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6pPr>
      <a:lvl7pPr marL="3114675" indent="-320675" algn="l" defTabSz="828675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7pPr>
      <a:lvl8pPr marL="3571875" indent="-320675" algn="l" defTabSz="828675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8pPr>
      <a:lvl9pPr marL="4029075" indent="-320675" algn="l" defTabSz="828675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mf.gv.at/steuern/gluecksspiel-spielerschutz/in-oesterreich/gspg-konzessionaere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4213" y="2347913"/>
            <a:ext cx="7772400" cy="1944687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de-AT" dirty="0" smtClean="0">
                <a:solidFill>
                  <a:srgbClr val="FF0000"/>
                </a:solidFill>
              </a:rPr>
              <a:t>Glücksspiel</a:t>
            </a:r>
            <a:br>
              <a:rPr lang="de-AT" dirty="0" smtClean="0">
                <a:solidFill>
                  <a:srgbClr val="FF0000"/>
                </a:solidFill>
              </a:rPr>
            </a:br>
            <a:r>
              <a:rPr lang="de-AT" dirty="0" smtClean="0">
                <a:solidFill>
                  <a:srgbClr val="FF0000"/>
                </a:solidFill>
              </a:rPr>
              <a:t>Verstärkter Spielerschutz</a:t>
            </a:r>
            <a:br>
              <a:rPr lang="de-AT" dirty="0" smtClean="0">
                <a:solidFill>
                  <a:srgbClr val="FF0000"/>
                </a:solidFill>
              </a:rPr>
            </a:br>
            <a:r>
              <a:rPr lang="de-AT" dirty="0" smtClean="0">
                <a:solidFill>
                  <a:srgbClr val="FF0000"/>
                </a:solidFill>
              </a:rPr>
              <a:t> Begleitmaßnahmen</a:t>
            </a:r>
            <a:endParaRPr lang="de-DE" sz="2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31913" y="4581525"/>
            <a:ext cx="6400800" cy="10795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endParaRPr lang="de-AT" sz="2000" b="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de-AT" sz="2000" b="0" dirty="0" smtClean="0"/>
              <a:t>BMF Abteilung IV/2</a:t>
            </a:r>
          </a:p>
          <a:p>
            <a:pPr algn="ctr" eaLnBrk="1" hangingPunct="1">
              <a:buFontTx/>
              <a:buNone/>
            </a:pPr>
            <a:endParaRPr lang="de-DE" sz="24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912813" eaLnBrk="1" hangingPunct="1"/>
            <a:r>
              <a:rPr lang="de-AT" sz="2200" dirty="0" smtClean="0">
                <a:solidFill>
                  <a:srgbClr val="0070C0"/>
                </a:solidFill>
              </a:rPr>
              <a:t>Sekundärmaßnahmen Spielerschutz</a:t>
            </a:r>
            <a:endParaRPr lang="de-DE" sz="2200" dirty="0">
              <a:solidFill>
                <a:srgbClr val="0070C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064500" cy="4681537"/>
          </a:xfrm>
        </p:spPr>
        <p:txBody>
          <a:bodyPr/>
          <a:lstStyle/>
          <a:p>
            <a:pPr marL="361950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endParaRPr lang="de-AT" sz="1600" b="0" dirty="0" smtClean="0"/>
          </a:p>
          <a:p>
            <a:pPr marL="407987" lvl="1" indent="0" defTabSz="912813" eaLnBrk="1" hangingPunct="1">
              <a:lnSpc>
                <a:spcPct val="90000"/>
              </a:lnSpc>
              <a:buNone/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FF0000"/>
                </a:solidFill>
              </a:rPr>
              <a:t>Hauptziel </a:t>
            </a:r>
            <a:r>
              <a:rPr lang="de-AT" sz="1800" b="0" dirty="0" err="1" smtClean="0">
                <a:solidFill>
                  <a:srgbClr val="FF0000"/>
                </a:solidFill>
              </a:rPr>
              <a:t>GSpG</a:t>
            </a:r>
            <a:r>
              <a:rPr lang="de-AT" sz="1800" b="0" dirty="0" smtClean="0">
                <a:solidFill>
                  <a:srgbClr val="FF0000"/>
                </a:solidFill>
              </a:rPr>
              <a:t>-Novelle 2010:</a:t>
            </a:r>
          </a:p>
          <a:p>
            <a:pPr marL="407987" lvl="1" indent="0" defTabSz="912813" eaLnBrk="1" hangingPunct="1">
              <a:lnSpc>
                <a:spcPct val="90000"/>
              </a:lnSpc>
              <a:buNone/>
              <a:tabLst>
                <a:tab pos="2238375" algn="l"/>
              </a:tabLst>
              <a:defRPr/>
            </a:pPr>
            <a:r>
              <a:rPr lang="de-AT" sz="1800" b="0" dirty="0" smtClean="0"/>
              <a:t>Verstärkter unmittelbarer Spielerschutz im (automatisierten) Glücksspiel</a:t>
            </a:r>
          </a:p>
          <a:p>
            <a:pPr marL="361950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endParaRPr lang="de-AT" sz="1600" b="0" dirty="0" smtClean="0"/>
          </a:p>
          <a:p>
            <a:pPr marL="407987" lvl="1" indent="0" defTabSz="912813" eaLnBrk="1" hangingPunct="1">
              <a:lnSpc>
                <a:spcPct val="90000"/>
              </a:lnSpc>
              <a:buNone/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FF0000"/>
                </a:solidFill>
              </a:rPr>
              <a:t>Begleitende Maßnahmen</a:t>
            </a: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chemeClr val="accent1">
                    <a:lumMod val="50000"/>
                  </a:schemeClr>
                </a:solidFill>
              </a:rPr>
              <a:t>Angleichung unterschiedlichster Landesgesetze, Landesaufsicht, Kooperations- und Berichtspflichten</a:t>
            </a: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chemeClr val="accent1">
                    <a:lumMod val="50000"/>
                  </a:schemeClr>
                </a:solidFill>
              </a:rPr>
              <a:t>BRZ-Anschluss automatisiertes Glücksspiel</a:t>
            </a: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chemeClr val="accent1">
                    <a:lumMod val="50000"/>
                  </a:schemeClr>
                </a:solidFill>
              </a:rPr>
              <a:t>Zusammenarbeit u Berichtspflichten der Bundeskonzessionäre mit/an BMF-Spielerschutzstelle</a:t>
            </a: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chemeClr val="accent1">
                    <a:lumMod val="50000"/>
                  </a:schemeClr>
                </a:solidFill>
              </a:rPr>
              <a:t>Konzessionsauflagen, Werbestandards</a:t>
            </a:r>
            <a:endParaRPr lang="de-AT" sz="1800" b="0" dirty="0">
              <a:solidFill>
                <a:schemeClr val="accent1">
                  <a:lumMod val="50000"/>
                </a:schemeClr>
              </a:solidFill>
            </a:endParaRP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Intensive Bekämpfung illegales </a:t>
            </a:r>
            <a:r>
              <a:rPr lang="de-AT" sz="1800" b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Glücksspiel, Finanzpolizei</a:t>
            </a:r>
            <a:endParaRPr lang="de-AT" sz="1800" b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BMF-Revisionsrecht; einheitliche </a:t>
            </a:r>
            <a:r>
              <a:rPr lang="de-AT" sz="1800" b="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Judikaturlinie</a:t>
            </a:r>
            <a:r>
              <a:rPr lang="de-AT" sz="1800" b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; Newsletter</a:t>
            </a: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Durchführungserlass; föderale Services</a:t>
            </a: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private </a:t>
            </a:r>
            <a:r>
              <a:rPr lang="de-AT" sz="1800" b="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enforcement</a:t>
            </a:r>
            <a:r>
              <a:rPr lang="de-AT" sz="1800" b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(UWG Klagen)</a:t>
            </a:r>
          </a:p>
          <a:p>
            <a:pPr marL="361950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endParaRPr lang="de-AT" sz="1200" b="0" dirty="0"/>
          </a:p>
        </p:txBody>
      </p:sp>
      <p:sp>
        <p:nvSpPr>
          <p:cNvPr id="5" name="Textfeld 4"/>
          <p:cNvSpPr txBox="1"/>
          <p:nvPr/>
        </p:nvSpPr>
        <p:spPr>
          <a:xfrm>
            <a:off x="755576" y="6165304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AT" sz="1000" b="1" dirty="0">
                <a:solidFill>
                  <a:srgbClr val="000000"/>
                </a:solidFill>
                <a:latin typeface="Tahoma"/>
              </a:rPr>
              <a:t>BMF-Abt. IV/2 – </a:t>
            </a:r>
            <a:r>
              <a:rPr lang="de-AT" sz="1000" b="1" dirty="0" smtClean="0">
                <a:solidFill>
                  <a:srgbClr val="000000"/>
                </a:solidFill>
                <a:latin typeface="Tahoma"/>
              </a:rPr>
              <a:t>12.11.2015</a:t>
            </a:r>
            <a:endParaRPr lang="de-AT" sz="1000" b="1" dirty="0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13853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6120680" cy="5397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de-AT" sz="1800" dirty="0" smtClean="0"/>
              <a:t/>
            </a:r>
            <a:br>
              <a:rPr lang="de-AT" sz="1800" dirty="0" smtClean="0"/>
            </a:br>
            <a:r>
              <a:rPr lang="de-AT" sz="2200" dirty="0" smtClean="0">
                <a:solidFill>
                  <a:srgbClr val="0070C0"/>
                </a:solidFill>
              </a:rPr>
              <a:t>Sicherungsmaßnahmen illegales Glücksspiel (Finanzverwaltung)</a:t>
            </a:r>
            <a:r>
              <a:rPr lang="de-AT" sz="2000" dirty="0"/>
              <a:t/>
            </a:r>
            <a:br>
              <a:rPr lang="de-AT" sz="2000" dirty="0"/>
            </a:br>
            <a:endParaRPr lang="de-AT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AT" sz="2000" dirty="0" smtClean="0"/>
          </a:p>
          <a:p>
            <a:pPr marL="0" indent="0">
              <a:buNone/>
            </a:pPr>
            <a:endParaRPr lang="de-AT" sz="2000" dirty="0"/>
          </a:p>
          <a:p>
            <a:pPr marL="0" indent="0">
              <a:buNone/>
            </a:pPr>
            <a:endParaRPr lang="de-AT" sz="2000" dirty="0" smtClean="0"/>
          </a:p>
          <a:p>
            <a:pPr marL="0" indent="0">
              <a:buNone/>
            </a:pPr>
            <a:endParaRPr lang="de-AT" sz="2000" dirty="0"/>
          </a:p>
          <a:p>
            <a:pPr marL="0" indent="0">
              <a:buNone/>
            </a:pPr>
            <a:endParaRPr lang="de-AT" sz="2000" dirty="0" smtClean="0"/>
          </a:p>
          <a:p>
            <a:pPr marL="0" indent="0">
              <a:buNone/>
            </a:pPr>
            <a:endParaRPr lang="de-AT" sz="2000" dirty="0"/>
          </a:p>
          <a:p>
            <a:pPr marL="0" indent="0">
              <a:buNone/>
            </a:pPr>
            <a:endParaRPr lang="de-AT" sz="2000" dirty="0" smtClean="0"/>
          </a:p>
          <a:p>
            <a:pPr marL="0" indent="0">
              <a:buNone/>
            </a:pPr>
            <a:r>
              <a:rPr lang="de-AT" sz="1800" b="0" dirty="0" smtClean="0"/>
              <a:t>Wesentlichste Erfolgshindernisse:</a:t>
            </a:r>
          </a:p>
          <a:p>
            <a:r>
              <a:rPr lang="de-AT" sz="1800" b="0" dirty="0" smtClean="0"/>
              <a:t>Ermittlungsfehler, -lücken erstinstanzlicher Behörden; Zuständigkeitsflucht</a:t>
            </a:r>
            <a:endParaRPr lang="de-AT" sz="1800" b="0" dirty="0"/>
          </a:p>
          <a:p>
            <a:r>
              <a:rPr lang="de-AT" sz="1800" b="0" dirty="0" smtClean="0"/>
              <a:t>Strafrahmen nicht ausgeschöpft; </a:t>
            </a:r>
            <a:r>
              <a:rPr lang="de-AT" sz="1800" b="0" dirty="0"/>
              <a:t>bis zu € 60.000/Automat möglich</a:t>
            </a:r>
          </a:p>
          <a:p>
            <a:r>
              <a:rPr lang="de-AT" sz="1800" b="0" dirty="0" smtClean="0"/>
              <a:t>Betriebsschließungen sehr restriktiv</a:t>
            </a:r>
            <a:endParaRPr lang="de-AT" sz="1800" b="0" dirty="0" smtClean="0"/>
          </a:p>
          <a:p>
            <a:r>
              <a:rPr lang="de-AT" sz="1800" b="0" smtClean="0"/>
              <a:t>Personalausstattungskapazität gering</a:t>
            </a:r>
            <a:endParaRPr lang="de-AT" sz="1800" b="0" dirty="0"/>
          </a:p>
          <a:p>
            <a:pPr marL="0" indent="0">
              <a:buNone/>
            </a:pPr>
            <a:endParaRPr lang="de-AT" sz="2000" dirty="0"/>
          </a:p>
        </p:txBody>
      </p:sp>
      <p:sp>
        <p:nvSpPr>
          <p:cNvPr id="4" name="Textfeld 3"/>
          <p:cNvSpPr txBox="1"/>
          <p:nvPr/>
        </p:nvSpPr>
        <p:spPr>
          <a:xfrm>
            <a:off x="755576" y="6165304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AT" sz="1000" b="1" dirty="0">
                <a:solidFill>
                  <a:srgbClr val="000000"/>
                </a:solidFill>
                <a:latin typeface="Tahoma"/>
              </a:rPr>
              <a:t>BMF-Abt. IV/2 – </a:t>
            </a:r>
            <a:r>
              <a:rPr lang="de-AT" sz="1000" b="1" dirty="0" smtClean="0">
                <a:solidFill>
                  <a:srgbClr val="000000"/>
                </a:solidFill>
                <a:latin typeface="Tahoma"/>
              </a:rPr>
              <a:t>12.11.2015</a:t>
            </a:r>
            <a:endParaRPr lang="de-AT" sz="1000" b="1" dirty="0">
              <a:solidFill>
                <a:srgbClr val="000000"/>
              </a:solidFill>
              <a:latin typeface="Tahoma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293682"/>
              </p:ext>
            </p:extLst>
          </p:nvPr>
        </p:nvGraphicFramePr>
        <p:xfrm>
          <a:off x="1500336" y="1625208"/>
          <a:ext cx="6096000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32000"/>
                <a:gridCol w="2168128"/>
                <a:gridCol w="1895872"/>
              </a:tblGrid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Beschlagnahmen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Strafanträge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2011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2.164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830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2012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2.547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1.970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2013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1.344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1.003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2014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1.116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761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2015 (Sept.)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1.739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1.107</a:t>
                      </a:r>
                      <a:endParaRPr lang="de-A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074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912813" eaLnBrk="1" hangingPunct="1"/>
            <a:r>
              <a:rPr lang="de-AT" sz="2200" dirty="0" smtClean="0">
                <a:solidFill>
                  <a:srgbClr val="0070C0"/>
                </a:solidFill>
              </a:rPr>
              <a:t>Illegales online-Glücksspiel</a:t>
            </a:r>
            <a:endParaRPr lang="de-DE" sz="2200" dirty="0">
              <a:solidFill>
                <a:srgbClr val="0070C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340768"/>
            <a:ext cx="8064500" cy="4681537"/>
          </a:xfrm>
        </p:spPr>
        <p:txBody>
          <a:bodyPr/>
          <a:lstStyle/>
          <a:p>
            <a:pPr marL="361950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endParaRPr lang="de-AT" sz="1200" b="0" dirty="0"/>
          </a:p>
          <a:p>
            <a:pPr marL="407987" lvl="1" indent="0" defTabSz="912813" eaLnBrk="1" hangingPunct="1">
              <a:lnSpc>
                <a:spcPct val="90000"/>
              </a:lnSpc>
              <a:buNone/>
              <a:tabLst>
                <a:tab pos="2238375" algn="l"/>
              </a:tabLst>
              <a:defRPr/>
            </a:pPr>
            <a:r>
              <a:rPr lang="de-AT" sz="1800" dirty="0" smtClean="0">
                <a:solidFill>
                  <a:srgbClr val="FF0000"/>
                </a:solidFill>
              </a:rPr>
              <a:t>Regierungsprogramm 2013-2018</a:t>
            </a:r>
          </a:p>
          <a:p>
            <a:pPr marL="407987" lvl="1" indent="0" defTabSz="912813" eaLnBrk="1" hangingPunct="1">
              <a:lnSpc>
                <a:spcPct val="90000"/>
              </a:lnSpc>
              <a:buNone/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FF0000"/>
                </a:solidFill>
              </a:rPr>
              <a:t>bisherige </a:t>
            </a:r>
            <a:r>
              <a:rPr lang="de-AT" sz="1800" b="0" dirty="0">
                <a:solidFill>
                  <a:srgbClr val="FF0000"/>
                </a:solidFill>
              </a:rPr>
              <a:t>Maßnahmen</a:t>
            </a: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000000"/>
                </a:solidFill>
              </a:rPr>
              <a:t>Verstärkte Zusammenarbeit in EU-Expertenkommission</a:t>
            </a:r>
            <a:endParaRPr lang="de-AT" sz="1800" b="0" dirty="0">
              <a:solidFill>
                <a:srgbClr val="000000"/>
              </a:solidFill>
            </a:endParaRP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000000"/>
                </a:solidFill>
              </a:rPr>
              <a:t>Fachlicher Austausch auf Ebene nationaler Regulatoren</a:t>
            </a:r>
            <a:endParaRPr lang="de-AT" sz="1800" b="0" dirty="0">
              <a:solidFill>
                <a:srgbClr val="000000"/>
              </a:solidFill>
            </a:endParaRP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000000"/>
                </a:solidFill>
              </a:rPr>
              <a:t>Anzeigen gegen Werbepartner von illegalem online-Glücksspiel</a:t>
            </a:r>
            <a:endParaRPr lang="de-AT" sz="1800" b="0" dirty="0">
              <a:solidFill>
                <a:srgbClr val="000000"/>
              </a:solidFill>
            </a:endParaRP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000000"/>
                </a:solidFill>
              </a:rPr>
              <a:t>„</a:t>
            </a:r>
            <a:r>
              <a:rPr lang="de-AT" sz="1800" b="0" dirty="0" err="1" smtClean="0">
                <a:solidFill>
                  <a:srgbClr val="000000"/>
                </a:solidFill>
              </a:rPr>
              <a:t>white</a:t>
            </a:r>
            <a:r>
              <a:rPr lang="de-AT" sz="1800" b="0" dirty="0" smtClean="0">
                <a:solidFill>
                  <a:srgbClr val="000000"/>
                </a:solidFill>
              </a:rPr>
              <a:t> </a:t>
            </a:r>
            <a:r>
              <a:rPr lang="de-AT" sz="1800" b="0" dirty="0" err="1" smtClean="0">
                <a:solidFill>
                  <a:srgbClr val="000000"/>
                </a:solidFill>
              </a:rPr>
              <a:t>list</a:t>
            </a:r>
            <a:r>
              <a:rPr lang="de-AT" sz="1800" b="0" dirty="0" smtClean="0">
                <a:solidFill>
                  <a:srgbClr val="000000"/>
                </a:solidFill>
              </a:rPr>
              <a:t>“ von konzessionierten Glücksspielanbietern </a:t>
            </a:r>
            <a:r>
              <a:rPr lang="de-AT" sz="1800" b="0" dirty="0">
                <a:solidFill>
                  <a:srgbClr val="000000"/>
                </a:solidFill>
              </a:rPr>
              <a:t>auf </a:t>
            </a:r>
            <a:r>
              <a:rPr lang="de-AT" sz="1800" b="0" dirty="0">
                <a:solidFill>
                  <a:srgbClr val="000000"/>
                </a:solidFill>
                <a:hlinkClick r:id="rId3"/>
              </a:rPr>
              <a:t>https://</a:t>
            </a:r>
            <a:r>
              <a:rPr lang="de-AT" sz="1800" b="0" dirty="0" smtClean="0">
                <a:solidFill>
                  <a:srgbClr val="000000"/>
                </a:solidFill>
                <a:hlinkClick r:id="rId3"/>
              </a:rPr>
              <a:t>www.bmf.gv.at/steuern/gluecksspiel-spielerschutz/in-oesterreich/gspg-konzessionaere.html</a:t>
            </a:r>
            <a:endParaRPr lang="de-AT" sz="1800" b="0" dirty="0" smtClean="0">
              <a:solidFill>
                <a:srgbClr val="000000"/>
              </a:solidFill>
            </a:endParaRP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000000"/>
                </a:solidFill>
              </a:rPr>
              <a:t>Studie „online Glücksspiel“ im Auftrag des BMF; Ziel sinnvollstes Bekämpfungsszenario</a:t>
            </a:r>
            <a:endParaRPr lang="de-AT" sz="1800" b="0" dirty="0">
              <a:solidFill>
                <a:srgbClr val="000000"/>
              </a:solidFill>
            </a:endParaRP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000000"/>
                </a:solidFill>
              </a:rPr>
              <a:t>Abgabenprojekt online-Glücksspiel </a:t>
            </a:r>
            <a:r>
              <a:rPr lang="de-AT" sz="1800" b="0" dirty="0" err="1" smtClean="0">
                <a:solidFill>
                  <a:srgbClr val="000000"/>
                </a:solidFill>
              </a:rPr>
              <a:t>iS</a:t>
            </a:r>
            <a:r>
              <a:rPr lang="de-AT" sz="1800" b="0" dirty="0" smtClean="0">
                <a:solidFill>
                  <a:srgbClr val="000000"/>
                </a:solidFill>
              </a:rPr>
              <a:t> „wirtschaftliche Fairness“</a:t>
            </a:r>
          </a:p>
          <a:p>
            <a:pPr marL="407987" lvl="1" indent="0" defTabSz="912813" eaLnBrk="1" hangingPunct="1">
              <a:lnSpc>
                <a:spcPct val="90000"/>
              </a:lnSpc>
              <a:buNone/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FF0000"/>
                </a:solidFill>
              </a:rPr>
              <a:t>nächste Schritte</a:t>
            </a:r>
            <a:endParaRPr lang="de-AT" sz="1800" b="0" dirty="0">
              <a:solidFill>
                <a:srgbClr val="FF0000"/>
              </a:solidFill>
            </a:endParaRP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000000"/>
                </a:solidFill>
              </a:rPr>
              <a:t>Kooperationsabkommen EU-MS</a:t>
            </a:r>
            <a:endParaRPr lang="de-AT" sz="1800" b="0" dirty="0">
              <a:solidFill>
                <a:srgbClr val="000000"/>
              </a:solidFill>
            </a:endParaRP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000000"/>
                </a:solidFill>
              </a:rPr>
              <a:t>Umsetzung „</a:t>
            </a:r>
            <a:r>
              <a:rPr lang="de-AT" sz="1800" b="0" dirty="0" err="1" smtClean="0">
                <a:solidFill>
                  <a:srgbClr val="000000"/>
                </a:solidFill>
              </a:rPr>
              <a:t>black</a:t>
            </a:r>
            <a:r>
              <a:rPr lang="de-AT" sz="1800" b="0" dirty="0" smtClean="0">
                <a:solidFill>
                  <a:srgbClr val="000000"/>
                </a:solidFill>
              </a:rPr>
              <a:t> </a:t>
            </a:r>
            <a:r>
              <a:rPr lang="de-AT" sz="1800" b="0" dirty="0" err="1" smtClean="0">
                <a:solidFill>
                  <a:srgbClr val="000000"/>
                </a:solidFill>
              </a:rPr>
              <a:t>list</a:t>
            </a:r>
            <a:r>
              <a:rPr lang="de-AT" sz="1800" b="0" dirty="0" smtClean="0">
                <a:solidFill>
                  <a:srgbClr val="000000"/>
                </a:solidFill>
              </a:rPr>
              <a:t>“</a:t>
            </a: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r>
              <a:rPr lang="de-AT" sz="1800" b="0" dirty="0" smtClean="0">
                <a:solidFill>
                  <a:srgbClr val="000000"/>
                </a:solidFill>
              </a:rPr>
              <a:t>Vorbereitung </a:t>
            </a:r>
            <a:r>
              <a:rPr lang="de-AT" sz="1800" b="0" dirty="0" err="1" smtClean="0">
                <a:solidFill>
                  <a:srgbClr val="000000"/>
                </a:solidFill>
              </a:rPr>
              <a:t>legistischer</a:t>
            </a:r>
            <a:r>
              <a:rPr lang="de-AT" sz="1800" b="0" dirty="0" smtClean="0">
                <a:solidFill>
                  <a:srgbClr val="000000"/>
                </a:solidFill>
              </a:rPr>
              <a:t> Maßnahmen - IMAG</a:t>
            </a:r>
            <a:endParaRPr lang="de-AT" sz="1800" b="0" dirty="0">
              <a:solidFill>
                <a:srgbClr val="000000"/>
              </a:solidFill>
            </a:endParaRPr>
          </a:p>
          <a:p>
            <a:pPr marL="769937" lvl="1" indent="-361950" defTabSz="912813" eaLnBrk="1" hangingPunct="1">
              <a:lnSpc>
                <a:spcPct val="90000"/>
              </a:lnSpc>
              <a:tabLst>
                <a:tab pos="2238375" algn="l"/>
              </a:tabLst>
              <a:defRPr/>
            </a:pPr>
            <a:endParaRPr lang="de-AT" sz="1800" b="0" dirty="0">
              <a:solidFill>
                <a:srgbClr val="00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55576" y="6165304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AT" sz="1000" b="1" dirty="0">
                <a:solidFill>
                  <a:srgbClr val="000000"/>
                </a:solidFill>
                <a:latin typeface="Tahoma"/>
              </a:rPr>
              <a:t>BMF-Abt. IV/2 – </a:t>
            </a:r>
            <a:r>
              <a:rPr lang="de-AT" sz="1000" b="1" dirty="0" smtClean="0">
                <a:solidFill>
                  <a:srgbClr val="000000"/>
                </a:solidFill>
                <a:latin typeface="Tahoma"/>
              </a:rPr>
              <a:t>12.11.2015</a:t>
            </a:r>
            <a:endParaRPr lang="de-AT" sz="1000" b="1" dirty="0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4764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de-AT" sz="2200" dirty="0" smtClean="0">
                <a:solidFill>
                  <a:srgbClr val="0070C0"/>
                </a:solidFill>
              </a:rPr>
              <a:t>Amtsrevisionen </a:t>
            </a:r>
            <a:r>
              <a:rPr lang="de-AT" sz="2200" dirty="0">
                <a:solidFill>
                  <a:srgbClr val="0070C0"/>
                </a:solidFill>
              </a:rPr>
              <a:t>des BMF 2012-2015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z="2400" dirty="0" smtClean="0">
                <a:solidFill>
                  <a:srgbClr val="FF0000"/>
                </a:solidFill>
              </a:rPr>
              <a:t>293 Höchstgerichtsverfahren gegen UVS/</a:t>
            </a:r>
            <a:r>
              <a:rPr lang="de-AT" sz="2400" dirty="0" err="1" smtClean="0">
                <a:solidFill>
                  <a:srgbClr val="FF0000"/>
                </a:solidFill>
              </a:rPr>
              <a:t>LVwG</a:t>
            </a:r>
            <a:endParaRPr lang="de-AT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AT" sz="1600" dirty="0" smtClean="0"/>
          </a:p>
          <a:p>
            <a:pPr marL="0" indent="0">
              <a:buNone/>
            </a:pPr>
            <a:r>
              <a:rPr lang="de-AT" sz="1800" dirty="0" smtClean="0"/>
              <a:t>2012: </a:t>
            </a:r>
            <a:r>
              <a:rPr lang="de-AT" sz="1800" b="0" dirty="0" smtClean="0"/>
              <a:t>erhoben: 127/ gewonnen: 118/ abgewiesen: 3/ abgelehnt: 5/offen:1</a:t>
            </a:r>
          </a:p>
          <a:p>
            <a:pPr marL="0" indent="0">
              <a:buNone/>
            </a:pPr>
            <a:r>
              <a:rPr lang="de-AT" sz="1800" dirty="0" smtClean="0"/>
              <a:t>2013: </a:t>
            </a:r>
            <a:r>
              <a:rPr lang="de-AT" sz="1800" b="0" dirty="0"/>
              <a:t>erhoben: </a:t>
            </a:r>
            <a:r>
              <a:rPr lang="de-AT" sz="1800" b="0" dirty="0" smtClean="0"/>
              <a:t>94/ </a:t>
            </a:r>
            <a:r>
              <a:rPr lang="de-AT" sz="1800" b="0" dirty="0"/>
              <a:t>gewonnen: </a:t>
            </a:r>
            <a:r>
              <a:rPr lang="de-AT" sz="1800" b="0" dirty="0" smtClean="0"/>
              <a:t>76/ </a:t>
            </a:r>
            <a:r>
              <a:rPr lang="de-AT" sz="1800" b="0" dirty="0"/>
              <a:t>abgewiesen: </a:t>
            </a:r>
            <a:r>
              <a:rPr lang="de-AT" sz="1800" b="0" dirty="0" smtClean="0"/>
              <a:t>16/ </a:t>
            </a:r>
            <a:r>
              <a:rPr lang="de-AT" sz="1800" b="0" dirty="0"/>
              <a:t>abgelehnt: 1</a:t>
            </a:r>
            <a:r>
              <a:rPr lang="de-AT" sz="1800" b="0" dirty="0" smtClean="0"/>
              <a:t>/offen: 1</a:t>
            </a:r>
          </a:p>
          <a:p>
            <a:pPr marL="0" indent="0">
              <a:buNone/>
            </a:pPr>
            <a:r>
              <a:rPr lang="de-AT" sz="1800" dirty="0" smtClean="0"/>
              <a:t>2014:</a:t>
            </a:r>
            <a:r>
              <a:rPr lang="de-AT" sz="1800" dirty="0"/>
              <a:t> </a:t>
            </a:r>
            <a:r>
              <a:rPr lang="de-AT" sz="1800" b="0" dirty="0"/>
              <a:t>erhoben: </a:t>
            </a:r>
            <a:r>
              <a:rPr lang="de-AT" sz="1800" b="0" dirty="0" smtClean="0"/>
              <a:t>17/ </a:t>
            </a:r>
            <a:r>
              <a:rPr lang="de-AT" sz="1800" b="0" dirty="0"/>
              <a:t>gewonnen: </a:t>
            </a:r>
            <a:r>
              <a:rPr lang="de-AT" sz="1800" b="0" dirty="0" smtClean="0"/>
              <a:t>16/ offen: 1	</a:t>
            </a:r>
          </a:p>
          <a:p>
            <a:pPr marL="0" indent="0">
              <a:buNone/>
            </a:pPr>
            <a:r>
              <a:rPr lang="de-AT" sz="1800" dirty="0" smtClean="0">
                <a:solidFill>
                  <a:srgbClr val="000000"/>
                </a:solidFill>
              </a:rPr>
              <a:t>2015: </a:t>
            </a:r>
            <a:r>
              <a:rPr lang="de-AT" sz="1800" b="0" dirty="0">
                <a:solidFill>
                  <a:srgbClr val="000000"/>
                </a:solidFill>
              </a:rPr>
              <a:t>erhoben: </a:t>
            </a:r>
            <a:r>
              <a:rPr lang="de-AT" sz="1800" b="0" dirty="0" smtClean="0">
                <a:solidFill>
                  <a:srgbClr val="000000"/>
                </a:solidFill>
              </a:rPr>
              <a:t>55/ </a:t>
            </a:r>
            <a:r>
              <a:rPr lang="de-AT" sz="1800" b="0" dirty="0">
                <a:solidFill>
                  <a:srgbClr val="000000"/>
                </a:solidFill>
              </a:rPr>
              <a:t>gewonnen: </a:t>
            </a:r>
            <a:r>
              <a:rPr lang="de-AT" sz="1800" b="0" dirty="0" smtClean="0">
                <a:solidFill>
                  <a:srgbClr val="000000"/>
                </a:solidFill>
              </a:rPr>
              <a:t>14/ </a:t>
            </a:r>
            <a:r>
              <a:rPr lang="de-AT" sz="1800" b="0" dirty="0">
                <a:solidFill>
                  <a:srgbClr val="000000"/>
                </a:solidFill>
              </a:rPr>
              <a:t>offen: </a:t>
            </a:r>
            <a:r>
              <a:rPr lang="de-AT" sz="1800" b="0" dirty="0" smtClean="0">
                <a:solidFill>
                  <a:srgbClr val="000000"/>
                </a:solidFill>
              </a:rPr>
              <a:t>41</a:t>
            </a:r>
            <a:endParaRPr lang="de-AT" sz="1600" dirty="0" smtClean="0"/>
          </a:p>
          <a:p>
            <a:pPr>
              <a:buFont typeface="Symbol" panose="05050102010706020507" pitchFamily="18" charset="2"/>
              <a:buChar char="-"/>
            </a:pPr>
            <a:endParaRPr lang="de-AT" sz="1800" b="0" dirty="0" smtClean="0"/>
          </a:p>
          <a:p>
            <a:pPr>
              <a:buFont typeface="Symbol" panose="05050102010706020507" pitchFamily="18" charset="2"/>
              <a:buChar char="-"/>
            </a:pPr>
            <a:r>
              <a:rPr lang="de-AT" sz="1800" b="0" dirty="0" err="1" smtClean="0"/>
              <a:t>Judikaturwechsel</a:t>
            </a:r>
            <a:r>
              <a:rPr lang="de-AT" sz="1800" b="0" dirty="0" smtClean="0"/>
              <a:t> der Höchstgerichte in 2013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AT" sz="1800" b="0" dirty="0" smtClean="0"/>
              <a:t>fehlerhafte und divergierende </a:t>
            </a:r>
            <a:r>
              <a:rPr lang="de-AT" sz="1800" b="0" dirty="0" err="1"/>
              <a:t>Rechtssprechung</a:t>
            </a:r>
            <a:endParaRPr lang="de-AT" sz="1800" b="0" dirty="0"/>
          </a:p>
          <a:p>
            <a:pPr>
              <a:buFont typeface="Symbol" panose="05050102010706020507" pitchFamily="18" charset="2"/>
              <a:buChar char="-"/>
            </a:pPr>
            <a:r>
              <a:rPr lang="de-AT" sz="1800" b="0" dirty="0" smtClean="0"/>
              <a:t>irriger </a:t>
            </a:r>
            <a:r>
              <a:rPr lang="de-AT" sz="1800" b="0" dirty="0" err="1" smtClean="0"/>
              <a:t>Permanenzglaube</a:t>
            </a:r>
            <a:r>
              <a:rPr lang="de-AT" sz="1800" b="0" dirty="0" smtClean="0"/>
              <a:t> „Unionsrechtswidrigkeit </a:t>
            </a:r>
            <a:r>
              <a:rPr lang="de-AT" sz="1800" b="0" dirty="0"/>
              <a:t>des </a:t>
            </a:r>
            <a:r>
              <a:rPr lang="de-AT" sz="1800" b="0" dirty="0" err="1"/>
              <a:t>GSpG</a:t>
            </a:r>
            <a:r>
              <a:rPr lang="de-AT" sz="1800" b="0" dirty="0"/>
              <a:t> – Kohärenz“ </a:t>
            </a:r>
            <a:endParaRPr lang="de-AT" sz="1800" b="0" dirty="0" smtClean="0"/>
          </a:p>
          <a:p>
            <a:pPr>
              <a:buFont typeface="Symbol" panose="05050102010706020507" pitchFamily="18" charset="2"/>
              <a:buChar char="-"/>
            </a:pPr>
            <a:r>
              <a:rPr lang="de-AT" sz="1800" b="0" dirty="0" smtClean="0"/>
              <a:t>Aussetzungsbeschlüsse</a:t>
            </a:r>
            <a:endParaRPr lang="de-AT" sz="1800" b="0" dirty="0"/>
          </a:p>
        </p:txBody>
      </p:sp>
      <p:sp>
        <p:nvSpPr>
          <p:cNvPr id="4" name="Textfeld 3"/>
          <p:cNvSpPr txBox="1"/>
          <p:nvPr/>
        </p:nvSpPr>
        <p:spPr>
          <a:xfrm>
            <a:off x="755576" y="6165304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AT" sz="1000" b="1" dirty="0">
                <a:solidFill>
                  <a:srgbClr val="000000"/>
                </a:solidFill>
                <a:latin typeface="Tahoma"/>
              </a:rPr>
              <a:t>BMF-Abt. IV/2 – </a:t>
            </a:r>
            <a:r>
              <a:rPr lang="de-AT" sz="1000" b="1" dirty="0" smtClean="0">
                <a:solidFill>
                  <a:srgbClr val="000000"/>
                </a:solidFill>
                <a:latin typeface="Tahoma"/>
              </a:rPr>
              <a:t>12.11.2015</a:t>
            </a:r>
            <a:endParaRPr lang="de-AT" sz="1000" b="1" dirty="0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94469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de-AT" sz="2200" dirty="0" smtClean="0">
                <a:solidFill>
                  <a:srgbClr val="0070C0"/>
                </a:solidFill>
              </a:rPr>
              <a:t>Automatisiertes Glücksspiel</a:t>
            </a:r>
            <a:endParaRPr lang="de-AT" sz="2200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412776"/>
            <a:ext cx="7848872" cy="4536504"/>
          </a:xfrm>
        </p:spPr>
        <p:txBody>
          <a:bodyPr/>
          <a:lstStyle/>
          <a:p>
            <a:pPr marL="0" indent="0">
              <a:buNone/>
            </a:pPr>
            <a:r>
              <a:rPr lang="de-AT" sz="1600" b="0" dirty="0" smtClean="0"/>
              <a:t/>
            </a:r>
            <a:br>
              <a:rPr lang="de-AT" sz="1600" b="0" dirty="0" smtClean="0"/>
            </a:br>
            <a:r>
              <a:rPr lang="de-AT" sz="1600" b="0" dirty="0" smtClean="0"/>
              <a:t/>
            </a:r>
            <a:br>
              <a:rPr lang="de-AT" sz="1600" b="0" dirty="0" smtClean="0"/>
            </a:br>
            <a:r>
              <a:rPr lang="de-AT" sz="1600" b="0" dirty="0" smtClean="0"/>
              <a:t/>
            </a:r>
            <a:br>
              <a:rPr lang="de-AT" sz="1600" b="0" dirty="0" smtClean="0"/>
            </a:br>
            <a:r>
              <a:rPr lang="de-AT" sz="1600" b="0" dirty="0" smtClean="0"/>
              <a:t/>
            </a:r>
            <a:br>
              <a:rPr lang="de-AT" sz="1600" b="0" dirty="0" smtClean="0"/>
            </a:br>
            <a:r>
              <a:rPr lang="de-AT" sz="1600" b="0" dirty="0" smtClean="0"/>
              <a:t/>
            </a:r>
            <a:br>
              <a:rPr lang="de-AT" sz="1600" b="0" dirty="0" smtClean="0"/>
            </a:br>
            <a:r>
              <a:rPr lang="de-AT" sz="1600" b="0" dirty="0" smtClean="0"/>
              <a:t/>
            </a:r>
            <a:br>
              <a:rPr lang="de-AT" sz="1600" b="0" dirty="0" smtClean="0"/>
            </a:br>
            <a:endParaRPr lang="de-AT" sz="1600" b="0" dirty="0" smtClean="0"/>
          </a:p>
          <a:p>
            <a:pPr marL="0" indent="0">
              <a:buNone/>
            </a:pPr>
            <a:endParaRPr lang="de-AT" sz="1600" b="0" dirty="0"/>
          </a:p>
          <a:p>
            <a:pPr marL="0" indent="0">
              <a:buNone/>
            </a:pPr>
            <a:endParaRPr lang="de-AT" sz="1600" b="0" dirty="0" smtClean="0"/>
          </a:p>
          <a:p>
            <a:pPr marL="0" indent="0">
              <a:buNone/>
            </a:pPr>
            <a:endParaRPr lang="de-AT" sz="1000" b="0" dirty="0" smtClean="0"/>
          </a:p>
          <a:p>
            <a:endParaRPr lang="de-AT" sz="1600" b="0" dirty="0" smtClean="0"/>
          </a:p>
          <a:p>
            <a:endParaRPr lang="de-AT" sz="1600" b="0" dirty="0" smtClean="0"/>
          </a:p>
          <a:p>
            <a:r>
              <a:rPr lang="de-AT" sz="1600" b="0" dirty="0" smtClean="0"/>
              <a:t>4.228 L-GSA in 5 Ländern (statt 7.720 in 2007 in 4 Ländern); möglich 8.352 in Ö;</a:t>
            </a:r>
            <a:br>
              <a:rPr lang="de-AT" sz="1600" b="0" dirty="0" smtClean="0"/>
            </a:br>
            <a:r>
              <a:rPr lang="de-AT" sz="1600" b="0" dirty="0" smtClean="0"/>
              <a:t>§§ 5+25-Regime; BRZ-Anschluss; regionale Sperrverbünde im Test</a:t>
            </a:r>
          </a:p>
          <a:p>
            <a:r>
              <a:rPr lang="de-AT" sz="1600" b="0" dirty="0"/>
              <a:t>691 VLT in 15 </a:t>
            </a:r>
            <a:r>
              <a:rPr lang="de-AT" sz="1600" b="0" dirty="0" smtClean="0"/>
              <a:t>Outlets (statt 833 in 2014); §§ 5+25-Regime; BRZ-Anschluss</a:t>
            </a:r>
          </a:p>
          <a:p>
            <a:r>
              <a:rPr lang="de-AT" sz="1600" b="0" dirty="0"/>
              <a:t>r</a:t>
            </a:r>
            <a:r>
              <a:rPr lang="de-AT" sz="1600" b="0" dirty="0" smtClean="0"/>
              <a:t>d. 1.900 GSA in 12 Spielbanken; § 25-Regime; BRZ-Anschluss mit 31.12.2016</a:t>
            </a:r>
            <a:endParaRPr lang="de-AT" sz="1600" b="0" dirty="0"/>
          </a:p>
        </p:txBody>
      </p:sp>
      <p:graphicFrame>
        <p:nvGraphicFramePr>
          <p:cNvPr id="4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7122141"/>
              </p:ext>
            </p:extLst>
          </p:nvPr>
        </p:nvGraphicFramePr>
        <p:xfrm>
          <a:off x="755576" y="1412776"/>
          <a:ext cx="7632848" cy="295232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119187"/>
                <a:gridCol w="1257077"/>
                <a:gridCol w="1425598"/>
                <a:gridCol w="1238698"/>
                <a:gridCol w="1296144"/>
                <a:gridCol w="1296144"/>
              </a:tblGrid>
              <a:tr h="358506">
                <a:tc>
                  <a:txBody>
                    <a:bodyPr/>
                    <a:lstStyle/>
                    <a:p>
                      <a:pPr algn="ctr"/>
                      <a:endParaRPr lang="de-AT" sz="1100" dirty="0"/>
                    </a:p>
                  </a:txBody>
                  <a:tcPr marT="45728" marB="45728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dirty="0" smtClean="0"/>
                        <a:t>NÖ</a:t>
                      </a:r>
                      <a:endParaRPr lang="de-AT" sz="1100" dirty="0"/>
                    </a:p>
                  </a:txBody>
                  <a:tcPr marT="45728" marB="45728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dirty="0" smtClean="0"/>
                        <a:t>OÖ</a:t>
                      </a:r>
                      <a:endParaRPr lang="de-AT" sz="1100" dirty="0"/>
                    </a:p>
                  </a:txBody>
                  <a:tcPr marT="45728" marB="45728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dirty="0" smtClean="0"/>
                        <a:t>Burgenland</a:t>
                      </a:r>
                      <a:endParaRPr lang="de-AT" sz="1100" dirty="0"/>
                    </a:p>
                  </a:txBody>
                  <a:tcPr marT="45728" marB="45728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dirty="0" smtClean="0"/>
                        <a:t>Kärnten</a:t>
                      </a:r>
                      <a:endParaRPr lang="de-AT" sz="1100" dirty="0"/>
                    </a:p>
                  </a:txBody>
                  <a:tcPr marT="45728" marB="45728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dirty="0" smtClean="0"/>
                        <a:t>Steiermark</a:t>
                      </a:r>
                      <a:endParaRPr lang="de-AT" sz="1100" dirty="0"/>
                    </a:p>
                  </a:txBody>
                  <a:tcPr marT="45728" marB="45728">
                    <a:solidFill>
                      <a:srgbClr val="0070C0"/>
                    </a:solidFill>
                  </a:tcPr>
                </a:tc>
              </a:tr>
              <a:tr h="3585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100" dirty="0" smtClean="0"/>
                        <a:t>Antragsfrist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9.9.2011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15.9.2011</a:t>
                      </a:r>
                      <a:endParaRPr lang="de-AT" sz="11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100" dirty="0" smtClean="0"/>
                        <a:t>3.8.2012</a:t>
                      </a:r>
                      <a:endParaRPr lang="de-AT" sz="11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21.1.2013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28.11.2014</a:t>
                      </a:r>
                    </a:p>
                  </a:txBody>
                  <a:tcPr marT="45728" marB="45728"/>
                </a:tc>
              </a:tr>
              <a:tr h="5904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100" dirty="0" smtClean="0"/>
                        <a:t>Bescheide</a:t>
                      </a:r>
                    </a:p>
                    <a:p>
                      <a:endParaRPr lang="de-AT" sz="11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8.3.2012</a:t>
                      </a:r>
                      <a:br>
                        <a:rPr lang="de-AT" sz="1100" dirty="0" smtClean="0"/>
                      </a:br>
                      <a:r>
                        <a:rPr lang="de-AT" sz="1100" dirty="0" smtClean="0"/>
                        <a:t>rechtskräftig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28.3.2012</a:t>
                      </a:r>
                      <a:br>
                        <a:rPr lang="de-AT" sz="1100" dirty="0" smtClean="0"/>
                      </a:br>
                      <a:r>
                        <a:rPr lang="de-AT" sz="1100" dirty="0" smtClean="0"/>
                        <a:t>rechtskräftig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23.7.2013</a:t>
                      </a:r>
                    </a:p>
                    <a:p>
                      <a:r>
                        <a:rPr lang="de-AT" sz="1100" dirty="0" smtClean="0"/>
                        <a:t>rechtskräftig</a:t>
                      </a:r>
                      <a:endParaRPr lang="de-AT" sz="11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13.3.2015</a:t>
                      </a:r>
                      <a:br>
                        <a:rPr lang="de-AT" sz="1100" dirty="0" smtClean="0"/>
                      </a:br>
                      <a:r>
                        <a:rPr lang="de-AT" sz="1100" dirty="0" smtClean="0"/>
                        <a:t>rechtskräftig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19.6.2015</a:t>
                      </a:r>
                    </a:p>
                    <a:p>
                      <a:r>
                        <a:rPr lang="de-AT" sz="1100" dirty="0" smtClean="0"/>
                        <a:t>nicht rechtskräftig</a:t>
                      </a:r>
                      <a:endParaRPr lang="de-AT" sz="1100" dirty="0"/>
                    </a:p>
                  </a:txBody>
                  <a:tcPr marT="45728" marB="45728"/>
                </a:tc>
              </a:tr>
              <a:tr h="358506"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GSA maximal</a:t>
                      </a:r>
                      <a:endParaRPr lang="de-AT" sz="11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AT" sz="1100" dirty="0" smtClean="0"/>
                        <a:t>1.339</a:t>
                      </a:r>
                      <a:endParaRPr lang="de-AT" sz="11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1.176</a:t>
                      </a:r>
                      <a:endParaRPr lang="de-AT" sz="11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236</a:t>
                      </a:r>
                      <a:endParaRPr lang="de-AT" sz="11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465</a:t>
                      </a:r>
                      <a:endParaRPr lang="de-AT" sz="11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1.012</a:t>
                      </a:r>
                      <a:endParaRPr lang="de-AT" sz="1100" dirty="0"/>
                    </a:p>
                  </a:txBody>
                  <a:tcPr marT="45728" marB="45728"/>
                </a:tc>
              </a:tr>
              <a:tr h="1286345"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Umsetzung</a:t>
                      </a:r>
                      <a:endParaRPr lang="de-AT" sz="11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AT" sz="1100" dirty="0" smtClean="0"/>
                        <a:t>1.339</a:t>
                      </a:r>
                      <a:r>
                        <a:rPr lang="de-AT" sz="1100" baseline="0" dirty="0" smtClean="0"/>
                        <a:t> </a:t>
                      </a:r>
                      <a:r>
                        <a:rPr lang="de-AT" sz="1100" dirty="0" smtClean="0"/>
                        <a:t>GSA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100" dirty="0" smtClean="0"/>
                        <a:t>1 </a:t>
                      </a:r>
                      <a:r>
                        <a:rPr lang="de-AT" sz="1100" dirty="0" err="1" smtClean="0"/>
                        <a:t>LBew</a:t>
                      </a:r>
                      <a:endParaRPr lang="de-AT" sz="1100" dirty="0" smtClean="0"/>
                    </a:p>
                    <a:p>
                      <a:pPr marL="0" indent="0">
                        <a:buNone/>
                      </a:pPr>
                      <a:r>
                        <a:rPr lang="de-AT" sz="1100" dirty="0" smtClean="0"/>
                        <a:t>84 Salons</a:t>
                      </a:r>
                    </a:p>
                    <a:p>
                      <a:pPr marL="0" indent="0">
                        <a:buNone/>
                      </a:pPr>
                      <a:r>
                        <a:rPr lang="de-AT" sz="1100" dirty="0" smtClean="0"/>
                        <a:t>86.816 Accounts</a:t>
                      </a:r>
                      <a:endParaRPr lang="de-AT" sz="11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1.176 GSA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100" dirty="0" smtClean="0"/>
                        <a:t>3 </a:t>
                      </a:r>
                      <a:r>
                        <a:rPr lang="de-AT" sz="1100" dirty="0" err="1" smtClean="0"/>
                        <a:t>LBew</a:t>
                      </a:r>
                      <a:endParaRPr lang="de-AT" sz="1100" dirty="0" smtClean="0"/>
                    </a:p>
                    <a:p>
                      <a:r>
                        <a:rPr lang="de-AT" sz="1100" dirty="0" smtClean="0"/>
                        <a:t>43 Salons</a:t>
                      </a:r>
                    </a:p>
                    <a:p>
                      <a:r>
                        <a:rPr lang="de-AT" sz="1100" dirty="0" smtClean="0"/>
                        <a:t>450 GSA in EA</a:t>
                      </a:r>
                    </a:p>
                    <a:p>
                      <a:r>
                        <a:rPr lang="de-AT" sz="1100" dirty="0" smtClean="0"/>
                        <a:t>34.801 Accounts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236 GSA</a:t>
                      </a:r>
                    </a:p>
                    <a:p>
                      <a:r>
                        <a:rPr lang="de-AT" sz="1100" dirty="0" smtClean="0"/>
                        <a:t>3 </a:t>
                      </a:r>
                      <a:r>
                        <a:rPr lang="de-AT" sz="1100" dirty="0" err="1" smtClean="0"/>
                        <a:t>LBew</a:t>
                      </a:r>
                      <a:endParaRPr lang="de-AT" sz="1100" dirty="0" smtClean="0"/>
                    </a:p>
                    <a:p>
                      <a:r>
                        <a:rPr lang="de-AT" sz="1100" dirty="0" smtClean="0"/>
                        <a:t>8 Salons</a:t>
                      </a:r>
                    </a:p>
                    <a:p>
                      <a:r>
                        <a:rPr lang="de-AT" sz="1100" dirty="0" smtClean="0"/>
                        <a:t>126 GSA in EA 6.523 Accounts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281 GSA </a:t>
                      </a:r>
                      <a:r>
                        <a:rPr lang="de-AT" sz="1100" dirty="0" err="1" smtClean="0"/>
                        <a:t>dzt</a:t>
                      </a:r>
                      <a:r>
                        <a:rPr lang="de-AT" sz="1100" dirty="0" smtClean="0"/>
                        <a:t>.</a:t>
                      </a:r>
                    </a:p>
                    <a:p>
                      <a:r>
                        <a:rPr lang="de-AT" sz="1100" dirty="0" smtClean="0"/>
                        <a:t>3 </a:t>
                      </a:r>
                      <a:r>
                        <a:rPr lang="de-AT" sz="1100" dirty="0" err="1" smtClean="0"/>
                        <a:t>LBew</a:t>
                      </a:r>
                      <a:endParaRPr lang="de-AT" sz="1100" dirty="0" smtClean="0"/>
                    </a:p>
                    <a:p>
                      <a:r>
                        <a:rPr lang="de-AT" sz="1100" dirty="0" smtClean="0"/>
                        <a:t>16 Salons </a:t>
                      </a:r>
                      <a:r>
                        <a:rPr lang="de-AT" sz="1100" dirty="0" err="1" smtClean="0"/>
                        <a:t>dzt</a:t>
                      </a:r>
                      <a:r>
                        <a:rPr lang="de-AT" sz="1100" dirty="0" smtClean="0"/>
                        <a:t>.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0</a:t>
                      </a:r>
                    </a:p>
                    <a:p>
                      <a:r>
                        <a:rPr lang="de-AT" sz="1100" dirty="0" smtClean="0"/>
                        <a:t>(3 </a:t>
                      </a:r>
                      <a:r>
                        <a:rPr lang="de-AT" sz="1100" dirty="0" err="1" smtClean="0"/>
                        <a:t>LBew</a:t>
                      </a:r>
                      <a:r>
                        <a:rPr lang="de-AT" sz="1100" dirty="0" smtClean="0"/>
                        <a:t>)</a:t>
                      </a:r>
                    </a:p>
                    <a:p>
                      <a:r>
                        <a:rPr lang="de-AT" sz="1100" dirty="0" smtClean="0"/>
                        <a:t>(nur Salons)</a:t>
                      </a:r>
                      <a:endParaRPr lang="de-AT" sz="1100" dirty="0"/>
                    </a:p>
                  </a:txBody>
                  <a:tcPr marT="45728" marB="45728"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755576" y="6165304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AT" sz="1000" b="1" dirty="0">
                <a:solidFill>
                  <a:srgbClr val="000000"/>
                </a:solidFill>
                <a:latin typeface="Tahoma"/>
              </a:rPr>
              <a:t>BMF-Abt. IV/2 – </a:t>
            </a:r>
            <a:r>
              <a:rPr lang="de-AT" sz="1000" b="1" dirty="0" smtClean="0">
                <a:solidFill>
                  <a:srgbClr val="000000"/>
                </a:solidFill>
                <a:latin typeface="Tahoma"/>
              </a:rPr>
              <a:t>12.11.2015</a:t>
            </a:r>
            <a:endParaRPr lang="de-AT" sz="1000" b="1" dirty="0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6673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de-DE" sz="28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52463" y="1268413"/>
            <a:ext cx="7834312" cy="4321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/>
            <a:endParaRPr lang="de-AT" sz="1800" b="0" dirty="0" smtClean="0"/>
          </a:p>
          <a:p>
            <a:pPr eaLnBrk="1" hangingPunct="1"/>
            <a:endParaRPr lang="de-AT" sz="1800" b="0" dirty="0" smtClean="0"/>
          </a:p>
          <a:p>
            <a:pPr eaLnBrk="1" hangingPunct="1"/>
            <a:endParaRPr lang="de-AT" sz="1800" b="0" dirty="0" smtClean="0"/>
          </a:p>
          <a:p>
            <a:pPr eaLnBrk="1" hangingPunct="1"/>
            <a:endParaRPr lang="de-AT" sz="1800" b="0" dirty="0" smtClean="0"/>
          </a:p>
          <a:p>
            <a:pPr eaLnBrk="1" hangingPunct="1"/>
            <a:endParaRPr lang="de-AT" sz="1800" b="0" dirty="0" smtClean="0"/>
          </a:p>
          <a:p>
            <a:pPr algn="ctr" eaLnBrk="1" hangingPunct="1">
              <a:buFontTx/>
              <a:buNone/>
            </a:pPr>
            <a:r>
              <a:rPr lang="de-AT" sz="24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Herzlichen Dank für Ihre Aufmerksamkeit</a:t>
            </a:r>
            <a:r>
              <a:rPr lang="de-AT" sz="24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!</a:t>
            </a:r>
          </a:p>
          <a:p>
            <a:pPr algn="ctr" eaLnBrk="1" hangingPunct="1">
              <a:buFontTx/>
              <a:buNone/>
            </a:pPr>
            <a:endParaRPr lang="de-AT" sz="24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algn="ctr" eaLnBrk="1" hangingPunct="1">
              <a:buFontTx/>
              <a:buNone/>
            </a:pPr>
            <a:endParaRPr lang="de-AT" sz="24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algn="ctr" eaLnBrk="1" hangingPunct="1">
              <a:buFontTx/>
              <a:buNone/>
            </a:pPr>
            <a:r>
              <a:rPr lang="de-AT" sz="200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Juristischer Newsletter: </a:t>
            </a:r>
          </a:p>
          <a:p>
            <a:pPr algn="ctr" eaLnBrk="1" hangingPunct="1">
              <a:buFontTx/>
              <a:buNone/>
            </a:pPr>
            <a:r>
              <a:rPr lang="de-AT" sz="200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Mail an</a:t>
            </a:r>
            <a:endParaRPr lang="de-AT" sz="200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  <a:p>
            <a:pPr algn="ctr" eaLnBrk="1" hangingPunct="1">
              <a:buFontTx/>
              <a:buNone/>
            </a:pPr>
            <a:r>
              <a:rPr lang="de-AT" sz="200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post.gluecksspielmonopol@bmf.gv.at</a:t>
            </a:r>
            <a:endParaRPr lang="de-DE" sz="200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55576" y="6165304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AT" sz="1000" b="1" dirty="0">
                <a:solidFill>
                  <a:srgbClr val="000000"/>
                </a:solidFill>
                <a:latin typeface="Tahoma"/>
              </a:rPr>
              <a:t>BMF-Abt. IV/2 – </a:t>
            </a:r>
            <a:r>
              <a:rPr lang="de-AT" sz="1000" b="1" dirty="0" smtClean="0">
                <a:solidFill>
                  <a:srgbClr val="000000"/>
                </a:solidFill>
                <a:latin typeface="Tahoma"/>
              </a:rPr>
              <a:t>12.11.2015</a:t>
            </a:r>
            <a:endParaRPr lang="de-AT" sz="1000" b="1" dirty="0">
              <a:solidFill>
                <a:srgbClr val="000000"/>
              </a:solid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MF Standardvorlage">
  <a:themeElements>
    <a:clrScheme name="1_BMF Standard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MF Standardvorlag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8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8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MF Standard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MF Standard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MF Standard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MF Standard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MF Standard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MF Standard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MF Standard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MF Standard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MF Standard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MF Standard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MF Standard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MF Standard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BMF STANDARDVORLAGE</Template>
  <TotalTime>0</TotalTime>
  <Words>361</Words>
  <Application>Microsoft Office PowerPoint</Application>
  <PresentationFormat>Bildschirmpräsentation (4:3)</PresentationFormat>
  <Paragraphs>150</Paragraphs>
  <Slides>7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1_BMF Standardvorlage</vt:lpstr>
      <vt:lpstr>Glücksspiel Verstärkter Spielerschutz  Begleitmaßnahmen</vt:lpstr>
      <vt:lpstr>Sekundärmaßnahmen Spielerschutz</vt:lpstr>
      <vt:lpstr> Sicherungsmaßnahmen illegales Glücksspiel (Finanzverwaltung) </vt:lpstr>
      <vt:lpstr>Illegales online-Glücksspiel</vt:lpstr>
      <vt:lpstr>Amtsrevisionen des BMF 2012-2015 </vt:lpstr>
      <vt:lpstr>Automatisiertes Glücksspiel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2011-12-07T15:03:11Z</dcterms:created>
  <dcterms:modified xsi:type="dcterms:W3CDTF">2015-11-10T09:17:39Z</dcterms:modified>
</cp:coreProperties>
</file>