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6" r:id="rId1"/>
  </p:sldMasterIdLst>
  <p:notesMasterIdLst>
    <p:notesMasterId r:id="rId26"/>
  </p:notesMasterIdLst>
  <p:handoutMasterIdLst>
    <p:handoutMasterId r:id="rId27"/>
  </p:handoutMasterIdLst>
  <p:sldIdLst>
    <p:sldId id="310" r:id="rId2"/>
    <p:sldId id="312" r:id="rId3"/>
    <p:sldId id="386" r:id="rId4"/>
    <p:sldId id="315" r:id="rId5"/>
    <p:sldId id="314" r:id="rId6"/>
    <p:sldId id="317" r:id="rId7"/>
    <p:sldId id="318" r:id="rId8"/>
    <p:sldId id="387" r:id="rId9"/>
    <p:sldId id="392" r:id="rId10"/>
    <p:sldId id="319" r:id="rId11"/>
    <p:sldId id="388" r:id="rId12"/>
    <p:sldId id="399" r:id="rId13"/>
    <p:sldId id="389" r:id="rId14"/>
    <p:sldId id="391" r:id="rId15"/>
    <p:sldId id="321" r:id="rId16"/>
    <p:sldId id="320" r:id="rId17"/>
    <p:sldId id="400" r:id="rId18"/>
    <p:sldId id="355" r:id="rId19"/>
    <p:sldId id="404" r:id="rId20"/>
    <p:sldId id="376" r:id="rId21"/>
    <p:sldId id="383" r:id="rId22"/>
    <p:sldId id="402" r:id="rId23"/>
    <p:sldId id="384" r:id="rId24"/>
    <p:sldId id="403" r:id="rId25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4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320F"/>
    <a:srgbClr val="EBF0F4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135" autoAdjust="0"/>
  </p:normalViewPr>
  <p:slideViewPr>
    <p:cSldViewPr snapToGrid="0" snapToObjects="1">
      <p:cViewPr varScale="1">
        <p:scale>
          <a:sx n="89" d="100"/>
          <a:sy n="89" d="100"/>
        </p:scale>
        <p:origin x="1014" y="90"/>
      </p:cViewPr>
      <p:guideLst>
        <p:guide orient="horz" pos="524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292" y="13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27.03.2026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Bundesministerium für Finanz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00" y="499549"/>
            <a:ext cx="1475999" cy="325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27.03.2026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2277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mit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-1" y="874800"/>
            <a:ext cx="9144001" cy="4268700"/>
          </a:xfrm>
          <a:prstGeom prst="rect">
            <a:avLst/>
          </a:prstGeom>
          <a:solidFill>
            <a:srgbClr val="EBF0F4"/>
          </a:solidFill>
          <a:ln>
            <a:solidFill>
              <a:srgbClr val="EBF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231900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250218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bmf.gv.at</a:t>
            </a:r>
          </a:p>
        </p:txBody>
      </p:sp>
      <p:pic>
        <p:nvPicPr>
          <p:cNvPr id="8" name="Grafik 7" descr="Bundesministerium für Finanz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1" y="205200"/>
            <a:ext cx="2159998" cy="47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95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links-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05350" y="1295998"/>
            <a:ext cx="3813175" cy="332640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6379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Text-links-Bild-u-Foto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05350" y="1295998"/>
            <a:ext cx="3813175" cy="30510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705351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e-AT" sz="1400" dirty="0"/>
              <a:t>Foto: XY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83180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_Marginalspalte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295999"/>
            <a:ext cx="5990589" cy="3326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789419" y="1295999"/>
            <a:ext cx="1729105" cy="3326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de-AT" dirty="0"/>
              <a:t>Text in Marginalspalte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61601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SmartArt-Platzhalter 5"/>
          <p:cNvSpPr>
            <a:spLocks noGrp="1"/>
          </p:cNvSpPr>
          <p:nvPr>
            <p:ph type="dgm" sz="quarter" idx="14"/>
          </p:nvPr>
        </p:nvSpPr>
        <p:spPr>
          <a:xfrm>
            <a:off x="539750" y="1295999"/>
            <a:ext cx="7978776" cy="3326400"/>
          </a:xfrm>
        </p:spPr>
        <p:txBody>
          <a:bodyPr/>
          <a:lstStyle/>
          <a:p>
            <a:r>
              <a:rPr lang="de-DE"/>
              <a:t>Klicken Sie auf das Symbol, um die SmartArt-Grafik hinzuzufügen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617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07548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e-beliebig-2-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295999"/>
            <a:ext cx="3838575" cy="3326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295999"/>
            <a:ext cx="3838575" cy="3326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25894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936000"/>
            <a:ext cx="5389200" cy="1264276"/>
          </a:xfrm>
        </p:spPr>
        <p:txBody>
          <a:bodyPr/>
          <a:lstStyle>
            <a:lvl1pPr>
              <a:lnSpc>
                <a:spcPct val="11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780000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6174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ohne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40000" y="874800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1890000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bmf.gv.at</a:t>
            </a:r>
          </a:p>
        </p:txBody>
      </p:sp>
      <p:pic>
        <p:nvPicPr>
          <p:cNvPr id="7" name="Grafik 6" descr="Bundesministerium für Finanz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1" y="205200"/>
            <a:ext cx="2159998" cy="47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24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7978776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Folientitel und Datum in Fußzeile einfügen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11479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2-nebenei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706125" y="1295999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298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und-Marginal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5990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790526" y="1295999"/>
            <a:ext cx="1728000" cy="3380775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1200"/>
              </a:spcAft>
              <a:buNone/>
              <a:defRPr sz="1400"/>
            </a:lvl1pPr>
            <a:lvl2pPr indent="-252000">
              <a:lnSpc>
                <a:spcPts val="2400"/>
              </a:lnSpc>
              <a:spcAft>
                <a:spcPts val="1200"/>
              </a:spcAft>
              <a:defRPr/>
            </a:lvl2pPr>
            <a:lvl3pPr marL="755650" indent="-250825">
              <a:lnSpc>
                <a:spcPts val="2400"/>
              </a:lnSpc>
              <a:spcAft>
                <a:spcPts val="1200"/>
              </a:spcAft>
              <a:defRPr/>
            </a:lvl3pPr>
            <a:lvl4pPr marL="1044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AT" dirty="0"/>
              <a:t>Text in Marginalspalte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4069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118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305425" y="4314825"/>
            <a:ext cx="3213100" cy="307975"/>
          </a:xfrm>
          <a:solidFill>
            <a:schemeClr val="bg2"/>
          </a:solidFill>
        </p:spPr>
        <p:txBody>
          <a:bodyPr lIns="108000" rIns="108000" bIns="72000"/>
          <a:lstStyle>
            <a:lvl1pPr marL="0" indent="0">
              <a:buNone/>
              <a:defRPr sz="1400"/>
            </a:lvl1pPr>
          </a:lstStyle>
          <a:p>
            <a:pPr lvl="0"/>
            <a:r>
              <a:rPr lang="de-AT" dirty="0" err="1"/>
              <a:t>Fototext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2684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295998"/>
            <a:ext cx="3813175" cy="332640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8177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295998"/>
            <a:ext cx="3813175" cy="30510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e-AT" sz="1400" dirty="0"/>
              <a:t>Foto: XY</a:t>
            </a:r>
            <a:endParaRPr lang="de-AT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8638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788399"/>
            <a:ext cx="7978525" cy="43342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296000"/>
            <a:ext cx="7978525" cy="3327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88000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88000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bmf.gv.at</a:t>
            </a:r>
          </a:p>
        </p:txBody>
      </p:sp>
      <p:pic>
        <p:nvPicPr>
          <p:cNvPr id="8" name="Grafik 7" descr="Bundesministerium für Finanzen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02" y="205200"/>
            <a:ext cx="1799996" cy="39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  <p:sldLayoutId id="2147483908" r:id="rId12"/>
    <p:sldLayoutId id="2147483909" r:id="rId13"/>
    <p:sldLayoutId id="2147483910" r:id="rId14"/>
    <p:sldLayoutId id="2147483911" r:id="rId15"/>
    <p:sldLayoutId id="2147483912" r:id="rId16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Font typeface="Arial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08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itchFamily="34" charset="0"/>
        <a:buChar char="–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anose="020B0604020202020204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customs.ec.europa.eu/taxud/uumds/admin-ext/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mf.gv.at/themen/zoll/ACCS/uum-ds-%E2%80%93-unified-user-management---digital-signatures.html" TargetMode="External"/><Relationship Id="rId2" Type="http://schemas.openxmlformats.org/officeDocument/2006/relationships/hyperlink" Target="https://webgate.ec.europa.eu/cas/login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service.bmf.gv.at/service/allg/feedback/_start.asp?FTyp=NEWSABO" TargetMode="External"/><Relationship Id="rId7" Type="http://schemas.openxmlformats.org/officeDocument/2006/relationships/hyperlink" Target="https://taxation-customs.ec.europa.eu/online-services/online-services-and-databases-customs/uniform-user-management-digital-signatures-uumds_en?prefLang=de" TargetMode="External"/><Relationship Id="rId2" Type="http://schemas.openxmlformats.org/officeDocument/2006/relationships/hyperlink" Target="https://www.bmf.gv.at/themen/zoll/ACCS/portal-zoll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bmf.gv.at/themen/zoll/ACCS/uum-ds-%E2%80%93-unified-user-management---digital-signatures.html" TargetMode="External"/><Relationship Id="rId5" Type="http://schemas.openxmlformats.org/officeDocument/2006/relationships/hyperlink" Target="https://taxation-customs.ec.europa.eu/online-services/online-services-and-databases-customs/cds-customs-decisions-system_de" TargetMode="External"/><Relationship Id="rId4" Type="http://schemas.openxmlformats.org/officeDocument/2006/relationships/hyperlink" Target="https://www.bmf.gv.at/themen/zoll/ACCS/cds---customs-decisions-system.html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pgm-steuerung-bmf.uzk@extern.bmf.gv.at" TargetMode="Externa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ustoms.ec.europa.eu/taxud/uumds/cas/uumds-wayf/wayf?loginRequestId=ECAS_LR-631973-siblEtltQDnXfIbJLCvzdndBdThfKzmDRgufzLwVX6wufcGsnbzLAke8Za4nrv0wzw38UJqokLdr4wLQA9zczL08-CiDsmZJBYJebu3xZ0SkzPf-9SFk86gB8bLrzV2JYT3gbzQsDJdue2gk4aDQRshsZIglrNU88vtUjHDzu6t5zt9mEhKaOauvRdaR5OT8Jn2JG8O" TargetMode="External"/><Relationship Id="rId2" Type="http://schemas.openxmlformats.org/officeDocument/2006/relationships/hyperlink" Target="https://taxation-customs.ec.europa.eu/online-services/online-services-and-databases-customs/cds-customs-decisions-system_de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Runder Tisch - CDA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CDS - Teilumstellung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2026</a:t>
            </a:r>
          </a:p>
        </p:txBody>
      </p:sp>
    </p:spTree>
    <p:extLst>
      <p:ext uri="{BB962C8B-B14F-4D97-AF65-F5344CB8AC3E}">
        <p14:creationId xmlns:p14="http://schemas.microsoft.com/office/powerpoint/2010/main" val="4194197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EF620A-32C2-8ADF-C721-C5F715806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Gründe für den Umstieg auf CDS</a:t>
            </a:r>
            <a:br>
              <a:rPr lang="de-AT" dirty="0"/>
            </a:b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0874E4-D05C-5042-E008-1C3389FC4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2000" dirty="0"/>
              <a:t>Einheitliche digitale Abwicklung aller Anträge auf EU-Ebene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EU-weite Harmonisierung im Zollbereich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Ablöse nationaler Insellösungen für UCC Entscheidungen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Langfristige Systemkonsolidierung auf EU-Ebene</a:t>
            </a:r>
          </a:p>
          <a:p>
            <a:pPr>
              <a:lnSpc>
                <a:spcPct val="150000"/>
              </a:lnSpc>
            </a:pPr>
            <a:r>
              <a:rPr lang="de-DE" sz="2000" dirty="0"/>
              <a:t>Nationale Kosteneinsparung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7E31DF7-4131-62B8-2E09-7DD384DFD2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50675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C8A9E5-BF8D-A847-2AEC-7EBE2E3DE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8ADC6-7BC8-BD44-77AF-4432669E9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2355750"/>
            <a:ext cx="7978525" cy="432000"/>
          </a:xfrm>
        </p:spPr>
        <p:txBody>
          <a:bodyPr/>
          <a:lstStyle/>
          <a:p>
            <a:r>
              <a:rPr lang="de-AT" dirty="0"/>
              <a:t>Zeitplan &amp; Übergangsprozess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880938-EC74-4EA2-D642-14AAEB62A9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43982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1">
            <a:extLst>
              <a:ext uri="{FF2B5EF4-FFF2-40B4-BE49-F238E27FC236}">
                <a16:creationId xmlns:a16="http://schemas.microsoft.com/office/drawing/2014/main" id="{0B0B4FBF-DF63-4BFB-0FE6-D9B37175545A}"/>
              </a:ext>
            </a:extLst>
          </p:cNvPr>
          <p:cNvSpPr/>
          <p:nvPr/>
        </p:nvSpPr>
        <p:spPr>
          <a:xfrm>
            <a:off x="20843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JAN</a:t>
            </a:r>
            <a:endParaRPr lang="en-US" sz="1000" dirty="0"/>
          </a:p>
        </p:txBody>
      </p:sp>
      <p:sp>
        <p:nvSpPr>
          <p:cNvPr id="7" name="Shape 2">
            <a:extLst>
              <a:ext uri="{FF2B5EF4-FFF2-40B4-BE49-F238E27FC236}">
                <a16:creationId xmlns:a16="http://schemas.microsoft.com/office/drawing/2014/main" id="{525C2D6E-C91B-8170-80FB-BAC11D2F72B4}"/>
              </a:ext>
            </a:extLst>
          </p:cNvPr>
          <p:cNvSpPr/>
          <p:nvPr/>
        </p:nvSpPr>
        <p:spPr>
          <a:xfrm>
            <a:off x="20843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8" name="Text 3">
            <a:extLst>
              <a:ext uri="{FF2B5EF4-FFF2-40B4-BE49-F238E27FC236}">
                <a16:creationId xmlns:a16="http://schemas.microsoft.com/office/drawing/2014/main" id="{9548B32B-B1B5-EC52-7589-B290CCC4C962}"/>
              </a:ext>
            </a:extLst>
          </p:cNvPr>
          <p:cNvSpPr/>
          <p:nvPr/>
        </p:nvSpPr>
        <p:spPr>
          <a:xfrm>
            <a:off x="26558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FEB</a:t>
            </a:r>
            <a:endParaRPr lang="en-US" sz="1000" dirty="0"/>
          </a:p>
        </p:txBody>
      </p:sp>
      <p:sp>
        <p:nvSpPr>
          <p:cNvPr id="9" name="Shape 4">
            <a:extLst>
              <a:ext uri="{FF2B5EF4-FFF2-40B4-BE49-F238E27FC236}">
                <a16:creationId xmlns:a16="http://schemas.microsoft.com/office/drawing/2014/main" id="{C1F5DFAA-BACE-7536-D7E2-E07AFD98CE3E}"/>
              </a:ext>
            </a:extLst>
          </p:cNvPr>
          <p:cNvSpPr/>
          <p:nvPr/>
        </p:nvSpPr>
        <p:spPr>
          <a:xfrm>
            <a:off x="26558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B2399547-9276-0A97-EA67-A730A61868B4}"/>
              </a:ext>
            </a:extLst>
          </p:cNvPr>
          <p:cNvSpPr/>
          <p:nvPr/>
        </p:nvSpPr>
        <p:spPr>
          <a:xfrm>
            <a:off x="32273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MÄR</a:t>
            </a:r>
            <a:endParaRPr lang="en-US" sz="1000" dirty="0"/>
          </a:p>
        </p:txBody>
      </p:sp>
      <p:sp>
        <p:nvSpPr>
          <p:cNvPr id="11" name="Shape 6">
            <a:extLst>
              <a:ext uri="{FF2B5EF4-FFF2-40B4-BE49-F238E27FC236}">
                <a16:creationId xmlns:a16="http://schemas.microsoft.com/office/drawing/2014/main" id="{140BFB1E-74B4-55D6-EA35-C46CEBB0D950}"/>
              </a:ext>
            </a:extLst>
          </p:cNvPr>
          <p:cNvSpPr/>
          <p:nvPr/>
        </p:nvSpPr>
        <p:spPr>
          <a:xfrm>
            <a:off x="32273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12" name="Text 7">
            <a:extLst>
              <a:ext uri="{FF2B5EF4-FFF2-40B4-BE49-F238E27FC236}">
                <a16:creationId xmlns:a16="http://schemas.microsoft.com/office/drawing/2014/main" id="{C46091B4-C301-5081-0BDC-D50E0E0C14DD}"/>
              </a:ext>
            </a:extLst>
          </p:cNvPr>
          <p:cNvSpPr/>
          <p:nvPr/>
        </p:nvSpPr>
        <p:spPr>
          <a:xfrm>
            <a:off x="37988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APR</a:t>
            </a:r>
            <a:endParaRPr lang="en-US" sz="1000" dirty="0"/>
          </a:p>
        </p:txBody>
      </p:sp>
      <p:sp>
        <p:nvSpPr>
          <p:cNvPr id="13" name="Shape 8">
            <a:extLst>
              <a:ext uri="{FF2B5EF4-FFF2-40B4-BE49-F238E27FC236}">
                <a16:creationId xmlns:a16="http://schemas.microsoft.com/office/drawing/2014/main" id="{AE5AA886-4512-C46C-33C0-EED73BA7A652}"/>
              </a:ext>
            </a:extLst>
          </p:cNvPr>
          <p:cNvSpPr/>
          <p:nvPr/>
        </p:nvSpPr>
        <p:spPr>
          <a:xfrm>
            <a:off x="37988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14" name="Text 9">
            <a:extLst>
              <a:ext uri="{FF2B5EF4-FFF2-40B4-BE49-F238E27FC236}">
                <a16:creationId xmlns:a16="http://schemas.microsoft.com/office/drawing/2014/main" id="{4332BF41-4696-DBD8-ECE1-ADE124D2C837}"/>
              </a:ext>
            </a:extLst>
          </p:cNvPr>
          <p:cNvSpPr/>
          <p:nvPr/>
        </p:nvSpPr>
        <p:spPr>
          <a:xfrm>
            <a:off x="43703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MAI</a:t>
            </a:r>
            <a:endParaRPr lang="en-US" sz="1000" dirty="0"/>
          </a:p>
        </p:txBody>
      </p:sp>
      <p:sp>
        <p:nvSpPr>
          <p:cNvPr id="15" name="Shape 10">
            <a:extLst>
              <a:ext uri="{FF2B5EF4-FFF2-40B4-BE49-F238E27FC236}">
                <a16:creationId xmlns:a16="http://schemas.microsoft.com/office/drawing/2014/main" id="{5F61BEC1-A32B-10F8-D230-3D9335DE0D35}"/>
              </a:ext>
            </a:extLst>
          </p:cNvPr>
          <p:cNvSpPr/>
          <p:nvPr/>
        </p:nvSpPr>
        <p:spPr>
          <a:xfrm>
            <a:off x="43703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16" name="Text 11">
            <a:extLst>
              <a:ext uri="{FF2B5EF4-FFF2-40B4-BE49-F238E27FC236}">
                <a16:creationId xmlns:a16="http://schemas.microsoft.com/office/drawing/2014/main" id="{C6072E4B-090B-247E-A5D2-13A14FFB2EFD}"/>
              </a:ext>
            </a:extLst>
          </p:cNvPr>
          <p:cNvSpPr/>
          <p:nvPr/>
        </p:nvSpPr>
        <p:spPr>
          <a:xfrm>
            <a:off x="49418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JUN</a:t>
            </a:r>
            <a:endParaRPr lang="en-US" sz="1000" dirty="0"/>
          </a:p>
        </p:txBody>
      </p:sp>
      <p:sp>
        <p:nvSpPr>
          <p:cNvPr id="17" name="Shape 12">
            <a:extLst>
              <a:ext uri="{FF2B5EF4-FFF2-40B4-BE49-F238E27FC236}">
                <a16:creationId xmlns:a16="http://schemas.microsoft.com/office/drawing/2014/main" id="{DE3B7A3C-BD29-5384-0578-B3FD51AE7F7B}"/>
              </a:ext>
            </a:extLst>
          </p:cNvPr>
          <p:cNvSpPr/>
          <p:nvPr/>
        </p:nvSpPr>
        <p:spPr>
          <a:xfrm>
            <a:off x="49418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18" name="Text 13">
            <a:extLst>
              <a:ext uri="{FF2B5EF4-FFF2-40B4-BE49-F238E27FC236}">
                <a16:creationId xmlns:a16="http://schemas.microsoft.com/office/drawing/2014/main" id="{1D2230CC-6188-71F7-2724-A71B5BCC6AB2}"/>
              </a:ext>
            </a:extLst>
          </p:cNvPr>
          <p:cNvSpPr/>
          <p:nvPr/>
        </p:nvSpPr>
        <p:spPr>
          <a:xfrm>
            <a:off x="55133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JUL</a:t>
            </a:r>
            <a:endParaRPr lang="en-US" sz="1000" dirty="0"/>
          </a:p>
        </p:txBody>
      </p:sp>
      <p:sp>
        <p:nvSpPr>
          <p:cNvPr id="19" name="Shape 14">
            <a:extLst>
              <a:ext uri="{FF2B5EF4-FFF2-40B4-BE49-F238E27FC236}">
                <a16:creationId xmlns:a16="http://schemas.microsoft.com/office/drawing/2014/main" id="{B25C3185-86F5-8373-42FA-65545D41ABAB}"/>
              </a:ext>
            </a:extLst>
          </p:cNvPr>
          <p:cNvSpPr/>
          <p:nvPr/>
        </p:nvSpPr>
        <p:spPr>
          <a:xfrm>
            <a:off x="55133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20" name="Text 15">
            <a:extLst>
              <a:ext uri="{FF2B5EF4-FFF2-40B4-BE49-F238E27FC236}">
                <a16:creationId xmlns:a16="http://schemas.microsoft.com/office/drawing/2014/main" id="{FD6A8D24-BF28-F4E6-1C44-74E224942649}"/>
              </a:ext>
            </a:extLst>
          </p:cNvPr>
          <p:cNvSpPr/>
          <p:nvPr/>
        </p:nvSpPr>
        <p:spPr>
          <a:xfrm>
            <a:off x="60848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AUG</a:t>
            </a:r>
            <a:endParaRPr lang="en-US" sz="1000" dirty="0"/>
          </a:p>
        </p:txBody>
      </p:sp>
      <p:sp>
        <p:nvSpPr>
          <p:cNvPr id="21" name="Shape 16">
            <a:extLst>
              <a:ext uri="{FF2B5EF4-FFF2-40B4-BE49-F238E27FC236}">
                <a16:creationId xmlns:a16="http://schemas.microsoft.com/office/drawing/2014/main" id="{DEF38BBF-6FFC-B19D-EBBA-588769812528}"/>
              </a:ext>
            </a:extLst>
          </p:cNvPr>
          <p:cNvSpPr/>
          <p:nvPr/>
        </p:nvSpPr>
        <p:spPr>
          <a:xfrm>
            <a:off x="60848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22" name="Text 17">
            <a:extLst>
              <a:ext uri="{FF2B5EF4-FFF2-40B4-BE49-F238E27FC236}">
                <a16:creationId xmlns:a16="http://schemas.microsoft.com/office/drawing/2014/main" id="{673BC9CD-709C-BE68-F055-9C632135AF45}"/>
              </a:ext>
            </a:extLst>
          </p:cNvPr>
          <p:cNvSpPr/>
          <p:nvPr/>
        </p:nvSpPr>
        <p:spPr>
          <a:xfrm>
            <a:off x="66563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SEP</a:t>
            </a:r>
            <a:endParaRPr lang="en-US" sz="1000" dirty="0"/>
          </a:p>
        </p:txBody>
      </p:sp>
      <p:sp>
        <p:nvSpPr>
          <p:cNvPr id="23" name="Shape 18">
            <a:extLst>
              <a:ext uri="{FF2B5EF4-FFF2-40B4-BE49-F238E27FC236}">
                <a16:creationId xmlns:a16="http://schemas.microsoft.com/office/drawing/2014/main" id="{C5C70377-5D3E-4904-2316-516847BD14EF}"/>
              </a:ext>
            </a:extLst>
          </p:cNvPr>
          <p:cNvSpPr/>
          <p:nvPr/>
        </p:nvSpPr>
        <p:spPr>
          <a:xfrm>
            <a:off x="66563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24" name="Text 19">
            <a:extLst>
              <a:ext uri="{FF2B5EF4-FFF2-40B4-BE49-F238E27FC236}">
                <a16:creationId xmlns:a16="http://schemas.microsoft.com/office/drawing/2014/main" id="{2918DB25-E395-3DF5-8A16-C04172076748}"/>
              </a:ext>
            </a:extLst>
          </p:cNvPr>
          <p:cNvSpPr/>
          <p:nvPr/>
        </p:nvSpPr>
        <p:spPr>
          <a:xfrm>
            <a:off x="72278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OKT</a:t>
            </a:r>
            <a:endParaRPr lang="en-US" sz="1000" dirty="0"/>
          </a:p>
        </p:txBody>
      </p:sp>
      <p:sp>
        <p:nvSpPr>
          <p:cNvPr id="25" name="Shape 20">
            <a:extLst>
              <a:ext uri="{FF2B5EF4-FFF2-40B4-BE49-F238E27FC236}">
                <a16:creationId xmlns:a16="http://schemas.microsoft.com/office/drawing/2014/main" id="{D1F7BC20-3544-5815-D107-7B2F732ACC8D}"/>
              </a:ext>
            </a:extLst>
          </p:cNvPr>
          <p:cNvSpPr/>
          <p:nvPr/>
        </p:nvSpPr>
        <p:spPr>
          <a:xfrm>
            <a:off x="72278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26" name="Text 21">
            <a:extLst>
              <a:ext uri="{FF2B5EF4-FFF2-40B4-BE49-F238E27FC236}">
                <a16:creationId xmlns:a16="http://schemas.microsoft.com/office/drawing/2014/main" id="{A87809B8-C32A-51BE-EC78-24176AF8FB8D}"/>
              </a:ext>
            </a:extLst>
          </p:cNvPr>
          <p:cNvSpPr/>
          <p:nvPr/>
        </p:nvSpPr>
        <p:spPr>
          <a:xfrm>
            <a:off x="77993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NOV</a:t>
            </a:r>
            <a:endParaRPr lang="en-US" sz="1000" dirty="0"/>
          </a:p>
        </p:txBody>
      </p:sp>
      <p:sp>
        <p:nvSpPr>
          <p:cNvPr id="27" name="Shape 22">
            <a:extLst>
              <a:ext uri="{FF2B5EF4-FFF2-40B4-BE49-F238E27FC236}">
                <a16:creationId xmlns:a16="http://schemas.microsoft.com/office/drawing/2014/main" id="{CCB5CEE8-46EC-1B32-CAB2-2D270132F1E6}"/>
              </a:ext>
            </a:extLst>
          </p:cNvPr>
          <p:cNvSpPr/>
          <p:nvPr/>
        </p:nvSpPr>
        <p:spPr>
          <a:xfrm>
            <a:off x="7799331" y="883404"/>
            <a:ext cx="0" cy="3657600"/>
          </a:xfrm>
          <a:prstGeom prst="line">
            <a:avLst/>
          </a:prstGeom>
          <a:noFill/>
          <a:ln w="12700">
            <a:noFill/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28" name="Text 23">
            <a:extLst>
              <a:ext uri="{FF2B5EF4-FFF2-40B4-BE49-F238E27FC236}">
                <a16:creationId xmlns:a16="http://schemas.microsoft.com/office/drawing/2014/main" id="{4D92A6CC-6DE8-B12D-6E67-110CC829AFA8}"/>
              </a:ext>
            </a:extLst>
          </p:cNvPr>
          <p:cNvSpPr/>
          <p:nvPr/>
        </p:nvSpPr>
        <p:spPr>
          <a:xfrm>
            <a:off x="8370831" y="609084"/>
            <a:ext cx="5715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555555"/>
                </a:solidFill>
              </a:rPr>
              <a:t>DEZ</a:t>
            </a:r>
            <a:endParaRPr lang="en-US" sz="1000" dirty="0"/>
          </a:p>
        </p:txBody>
      </p:sp>
      <p:sp>
        <p:nvSpPr>
          <p:cNvPr id="29" name="Shape 24">
            <a:extLst>
              <a:ext uri="{FF2B5EF4-FFF2-40B4-BE49-F238E27FC236}">
                <a16:creationId xmlns:a16="http://schemas.microsoft.com/office/drawing/2014/main" id="{78405D45-AD16-DF4B-C69A-69597B66567A}"/>
              </a:ext>
            </a:extLst>
          </p:cNvPr>
          <p:cNvSpPr/>
          <p:nvPr/>
        </p:nvSpPr>
        <p:spPr>
          <a:xfrm>
            <a:off x="8370831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30" name="Text 25">
            <a:extLst>
              <a:ext uri="{FF2B5EF4-FFF2-40B4-BE49-F238E27FC236}">
                <a16:creationId xmlns:a16="http://schemas.microsoft.com/office/drawing/2014/main" id="{D5C9D7CA-3BF4-1ACE-9840-59CF4AEF5889}"/>
              </a:ext>
            </a:extLst>
          </p:cNvPr>
          <p:cNvSpPr/>
          <p:nvPr/>
        </p:nvSpPr>
        <p:spPr>
          <a:xfrm>
            <a:off x="275906" y="1699776"/>
            <a:ext cx="18288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000000"/>
                </a:solidFill>
              </a:rPr>
              <a:t>IT-Entwicklung CDS</a:t>
            </a:r>
            <a:endParaRPr lang="en-US" sz="1200" dirty="0"/>
          </a:p>
        </p:txBody>
      </p:sp>
      <p:sp>
        <p:nvSpPr>
          <p:cNvPr id="31" name="Shape 26">
            <a:extLst>
              <a:ext uri="{FF2B5EF4-FFF2-40B4-BE49-F238E27FC236}">
                <a16:creationId xmlns:a16="http://schemas.microsoft.com/office/drawing/2014/main" id="{977620A5-AECA-FE8E-439A-FCAD0ACA141E}"/>
              </a:ext>
            </a:extLst>
          </p:cNvPr>
          <p:cNvSpPr/>
          <p:nvPr/>
        </p:nvSpPr>
        <p:spPr>
          <a:xfrm>
            <a:off x="2241867" y="1706364"/>
            <a:ext cx="2148839" cy="365760"/>
          </a:xfrm>
          <a:prstGeom prst="rect">
            <a:avLst/>
          </a:prstGeom>
          <a:solidFill>
            <a:srgbClr val="7FB3D5"/>
          </a:solidFill>
          <a:ln/>
        </p:spPr>
        <p:txBody>
          <a:bodyPr/>
          <a:lstStyle/>
          <a:p>
            <a:endParaRPr lang="de-AT"/>
          </a:p>
        </p:txBody>
      </p:sp>
      <p:sp>
        <p:nvSpPr>
          <p:cNvPr id="32" name="Text 27">
            <a:extLst>
              <a:ext uri="{FF2B5EF4-FFF2-40B4-BE49-F238E27FC236}">
                <a16:creationId xmlns:a16="http://schemas.microsoft.com/office/drawing/2014/main" id="{5519C3AC-6C6C-E631-540D-80225916AB2A}"/>
              </a:ext>
            </a:extLst>
          </p:cNvPr>
          <p:cNvSpPr/>
          <p:nvPr/>
        </p:nvSpPr>
        <p:spPr>
          <a:xfrm>
            <a:off x="2221491" y="1706364"/>
            <a:ext cx="2148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FFFFFF"/>
                </a:solidFill>
              </a:rPr>
              <a:t>IT-Entwicklung CDS</a:t>
            </a:r>
            <a:endParaRPr lang="en-US" sz="900" dirty="0"/>
          </a:p>
        </p:txBody>
      </p:sp>
      <p:sp>
        <p:nvSpPr>
          <p:cNvPr id="36" name="Text 31">
            <a:extLst>
              <a:ext uri="{FF2B5EF4-FFF2-40B4-BE49-F238E27FC236}">
                <a16:creationId xmlns:a16="http://schemas.microsoft.com/office/drawing/2014/main" id="{944E78FB-2FD4-730E-F742-F639AD6447EF}"/>
              </a:ext>
            </a:extLst>
          </p:cNvPr>
          <p:cNvSpPr/>
          <p:nvPr/>
        </p:nvSpPr>
        <p:spPr>
          <a:xfrm>
            <a:off x="255531" y="2712204"/>
            <a:ext cx="18288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000000"/>
                </a:solidFill>
              </a:rPr>
              <a:t>CDA: </a:t>
            </a:r>
            <a:r>
              <a:rPr lang="en-US" sz="1200" b="1" dirty="0" err="1">
                <a:solidFill>
                  <a:srgbClr val="000000"/>
                </a:solidFill>
              </a:rPr>
              <a:t>Abarbeitung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offener</a:t>
            </a:r>
            <a:r>
              <a:rPr lang="en-US" sz="1200" b="1" dirty="0">
                <a:solidFill>
                  <a:srgbClr val="000000"/>
                </a:solidFill>
              </a:rPr>
              <a:t> Anträge</a:t>
            </a:r>
            <a:endParaRPr lang="en-US" sz="1200" dirty="0"/>
          </a:p>
        </p:txBody>
      </p:sp>
      <p:sp>
        <p:nvSpPr>
          <p:cNvPr id="37" name="Shape 32">
            <a:extLst>
              <a:ext uri="{FF2B5EF4-FFF2-40B4-BE49-F238E27FC236}">
                <a16:creationId xmlns:a16="http://schemas.microsoft.com/office/drawing/2014/main" id="{DB35CEEE-9FD5-9FC8-09D6-D5EA8339FFF1}"/>
              </a:ext>
            </a:extLst>
          </p:cNvPr>
          <p:cNvSpPr/>
          <p:nvPr/>
        </p:nvSpPr>
        <p:spPr>
          <a:xfrm>
            <a:off x="4693059" y="2803646"/>
            <a:ext cx="1391772" cy="365760"/>
          </a:xfrm>
          <a:prstGeom prst="rect">
            <a:avLst/>
          </a:prstGeom>
          <a:solidFill>
            <a:srgbClr val="E67E22"/>
          </a:solidFill>
          <a:ln/>
        </p:spPr>
        <p:txBody>
          <a:bodyPr/>
          <a:lstStyle/>
          <a:p>
            <a:endParaRPr lang="de-AT"/>
          </a:p>
        </p:txBody>
      </p:sp>
      <p:sp>
        <p:nvSpPr>
          <p:cNvPr id="38" name="Text 33">
            <a:extLst>
              <a:ext uri="{FF2B5EF4-FFF2-40B4-BE49-F238E27FC236}">
                <a16:creationId xmlns:a16="http://schemas.microsoft.com/office/drawing/2014/main" id="{78231D1F-9023-E6A5-E181-9FCF2011BB1B}"/>
              </a:ext>
            </a:extLst>
          </p:cNvPr>
          <p:cNvSpPr/>
          <p:nvPr/>
        </p:nvSpPr>
        <p:spPr>
          <a:xfrm>
            <a:off x="4699783" y="2803646"/>
            <a:ext cx="1371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FFFFFF"/>
                </a:solidFill>
              </a:rPr>
              <a:t>CDA: </a:t>
            </a:r>
            <a:r>
              <a:rPr lang="en-US" sz="900" b="1" dirty="0" err="1">
                <a:solidFill>
                  <a:srgbClr val="FFFFFF"/>
                </a:solidFill>
              </a:rPr>
              <a:t>Abarbeitung</a:t>
            </a:r>
            <a:r>
              <a:rPr lang="en-US" sz="900" b="1" dirty="0">
                <a:solidFill>
                  <a:srgbClr val="FFFFFF"/>
                </a:solidFill>
              </a:rPr>
              <a:t> </a:t>
            </a:r>
            <a:r>
              <a:rPr lang="en-US" sz="900" b="1" dirty="0" err="1">
                <a:solidFill>
                  <a:srgbClr val="FFFFFF"/>
                </a:solidFill>
              </a:rPr>
              <a:t>offener</a:t>
            </a:r>
            <a:r>
              <a:rPr lang="en-US" sz="900" b="1" dirty="0">
                <a:solidFill>
                  <a:srgbClr val="FFFFFF"/>
                </a:solidFill>
              </a:rPr>
              <a:t> </a:t>
            </a:r>
            <a:r>
              <a:rPr lang="en-US" sz="900" b="1" dirty="0" err="1">
                <a:solidFill>
                  <a:srgbClr val="FFFFFF"/>
                </a:solidFill>
              </a:rPr>
              <a:t>Anträge</a:t>
            </a: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39" name="Text 34">
            <a:extLst>
              <a:ext uri="{FF2B5EF4-FFF2-40B4-BE49-F238E27FC236}">
                <a16:creationId xmlns:a16="http://schemas.microsoft.com/office/drawing/2014/main" id="{66EDDC2B-EEBC-3A11-3BB5-AB663566B8E9}"/>
              </a:ext>
            </a:extLst>
          </p:cNvPr>
          <p:cNvSpPr/>
          <p:nvPr/>
        </p:nvSpPr>
        <p:spPr>
          <a:xfrm>
            <a:off x="255531" y="3443724"/>
            <a:ext cx="18288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000000"/>
                </a:solidFill>
              </a:rPr>
              <a:t>CDS: </a:t>
            </a:r>
            <a:r>
              <a:rPr lang="en-US" sz="1200" b="1" dirty="0" err="1">
                <a:solidFill>
                  <a:srgbClr val="000000"/>
                </a:solidFill>
              </a:rPr>
              <a:t>Neuanträge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/ </a:t>
            </a:r>
            <a:r>
              <a:rPr lang="en-US" sz="1200" b="1" dirty="0" err="1">
                <a:solidFill>
                  <a:srgbClr val="000000"/>
                </a:solidFill>
              </a:rPr>
              <a:t>Änderungsanträge</a:t>
            </a:r>
            <a:endParaRPr lang="en-US" sz="1200" dirty="0"/>
          </a:p>
        </p:txBody>
      </p:sp>
      <p:sp>
        <p:nvSpPr>
          <p:cNvPr id="40" name="Shape 35">
            <a:extLst>
              <a:ext uri="{FF2B5EF4-FFF2-40B4-BE49-F238E27FC236}">
                <a16:creationId xmlns:a16="http://schemas.microsoft.com/office/drawing/2014/main" id="{B768E9C5-C675-C901-0356-BA4900001F89}"/>
              </a:ext>
            </a:extLst>
          </p:cNvPr>
          <p:cNvSpPr/>
          <p:nvPr/>
        </p:nvSpPr>
        <p:spPr>
          <a:xfrm>
            <a:off x="4706507" y="3443724"/>
            <a:ext cx="3859640" cy="365760"/>
          </a:xfrm>
          <a:prstGeom prst="rect">
            <a:avLst/>
          </a:prstGeom>
          <a:solidFill>
            <a:schemeClr val="accent4"/>
          </a:solidFill>
          <a:ln/>
        </p:spPr>
        <p:txBody>
          <a:bodyPr/>
          <a:lstStyle/>
          <a:p>
            <a:endParaRPr lang="de-AT"/>
          </a:p>
        </p:txBody>
      </p:sp>
      <p:sp>
        <p:nvSpPr>
          <p:cNvPr id="41" name="Text 36">
            <a:extLst>
              <a:ext uri="{FF2B5EF4-FFF2-40B4-BE49-F238E27FC236}">
                <a16:creationId xmlns:a16="http://schemas.microsoft.com/office/drawing/2014/main" id="{A219CBBF-B285-F971-D50A-7678E51492A5}"/>
              </a:ext>
            </a:extLst>
          </p:cNvPr>
          <p:cNvSpPr/>
          <p:nvPr/>
        </p:nvSpPr>
        <p:spPr>
          <a:xfrm>
            <a:off x="4713231" y="3443724"/>
            <a:ext cx="30861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FFFFFF"/>
                </a:solidFill>
              </a:rPr>
              <a:t>CDS: </a:t>
            </a:r>
            <a:r>
              <a:rPr lang="en-US" sz="900" b="1" dirty="0" err="1">
                <a:solidFill>
                  <a:srgbClr val="FFFFFF"/>
                </a:solidFill>
              </a:rPr>
              <a:t>Neuanträge</a:t>
            </a:r>
            <a:r>
              <a:rPr lang="en-US" sz="900" b="1" dirty="0">
                <a:solidFill>
                  <a:srgbClr val="FFFFFF"/>
                </a:solidFill>
              </a:rPr>
              <a:t> / </a:t>
            </a:r>
            <a:r>
              <a:rPr lang="en-US" sz="900" b="1" dirty="0" err="1">
                <a:solidFill>
                  <a:srgbClr val="FFFFFF"/>
                </a:solidFill>
              </a:rPr>
              <a:t>Änderungsanträge</a:t>
            </a:r>
            <a:r>
              <a:rPr lang="en-US" sz="900" b="1" dirty="0">
                <a:solidFill>
                  <a:srgbClr val="FFFFFF"/>
                </a:solidFill>
              </a:rPr>
              <a:t> / </a:t>
            </a:r>
            <a:r>
              <a:rPr lang="en-US" sz="900" b="1" dirty="0" err="1">
                <a:solidFill>
                  <a:srgbClr val="FFFFFF"/>
                </a:solidFill>
              </a:rPr>
              <a:t>Widerrufe</a:t>
            </a:r>
            <a:endParaRPr lang="en-US" sz="900" dirty="0"/>
          </a:p>
        </p:txBody>
      </p:sp>
      <p:sp>
        <p:nvSpPr>
          <p:cNvPr id="42" name="Text 37">
            <a:extLst>
              <a:ext uri="{FF2B5EF4-FFF2-40B4-BE49-F238E27FC236}">
                <a16:creationId xmlns:a16="http://schemas.microsoft.com/office/drawing/2014/main" id="{54629547-C17A-368D-226C-72D5CE06BC17}"/>
              </a:ext>
            </a:extLst>
          </p:cNvPr>
          <p:cNvSpPr/>
          <p:nvPr/>
        </p:nvSpPr>
        <p:spPr>
          <a:xfrm>
            <a:off x="255531" y="4175244"/>
            <a:ext cx="18288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000000"/>
                </a:solidFill>
              </a:rPr>
              <a:t>IT-Dekommissionierung</a:t>
            </a:r>
            <a:endParaRPr lang="en-US" sz="1200" dirty="0"/>
          </a:p>
        </p:txBody>
      </p:sp>
      <p:sp>
        <p:nvSpPr>
          <p:cNvPr id="43" name="Shape 38">
            <a:extLst>
              <a:ext uri="{FF2B5EF4-FFF2-40B4-BE49-F238E27FC236}">
                <a16:creationId xmlns:a16="http://schemas.microsoft.com/office/drawing/2014/main" id="{964BDF36-9C42-A5A2-82F8-D0921A6575B9}"/>
              </a:ext>
            </a:extLst>
          </p:cNvPr>
          <p:cNvSpPr/>
          <p:nvPr/>
        </p:nvSpPr>
        <p:spPr>
          <a:xfrm>
            <a:off x="6071383" y="4175244"/>
            <a:ext cx="1156448" cy="365760"/>
          </a:xfrm>
          <a:prstGeom prst="rect">
            <a:avLst/>
          </a:prstGeom>
          <a:solidFill>
            <a:srgbClr val="85C1E9"/>
          </a:solidFill>
          <a:ln/>
        </p:spPr>
        <p:txBody>
          <a:bodyPr/>
          <a:lstStyle/>
          <a:p>
            <a:endParaRPr lang="de-AT"/>
          </a:p>
        </p:txBody>
      </p:sp>
      <p:sp>
        <p:nvSpPr>
          <p:cNvPr id="44" name="Text 39">
            <a:extLst>
              <a:ext uri="{FF2B5EF4-FFF2-40B4-BE49-F238E27FC236}">
                <a16:creationId xmlns:a16="http://schemas.microsoft.com/office/drawing/2014/main" id="{2068A9C5-531A-F29B-069D-B4D1ED92B4ED}"/>
              </a:ext>
            </a:extLst>
          </p:cNvPr>
          <p:cNvSpPr/>
          <p:nvPr/>
        </p:nvSpPr>
        <p:spPr>
          <a:xfrm>
            <a:off x="6084831" y="4175244"/>
            <a:ext cx="1142999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800" b="1" dirty="0">
                <a:solidFill>
                  <a:srgbClr val="FFFFFF"/>
                </a:solidFill>
              </a:rPr>
              <a:t>IT-Dekommissionierung</a:t>
            </a:r>
            <a:endParaRPr lang="en-US" sz="800" dirty="0"/>
          </a:p>
        </p:txBody>
      </p:sp>
      <p:sp>
        <p:nvSpPr>
          <p:cNvPr id="45" name="Shape 40">
            <a:extLst>
              <a:ext uri="{FF2B5EF4-FFF2-40B4-BE49-F238E27FC236}">
                <a16:creationId xmlns:a16="http://schemas.microsoft.com/office/drawing/2014/main" id="{7EA1D73E-3EE7-8FD5-C234-070726D1130F}"/>
              </a:ext>
            </a:extLst>
          </p:cNvPr>
          <p:cNvSpPr/>
          <p:nvPr/>
        </p:nvSpPr>
        <p:spPr>
          <a:xfrm>
            <a:off x="4693059" y="883404"/>
            <a:ext cx="0" cy="3840480"/>
          </a:xfrm>
          <a:prstGeom prst="line">
            <a:avLst/>
          </a:prstGeom>
          <a:noFill/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46" name="Text 41">
            <a:extLst>
              <a:ext uri="{FF2B5EF4-FFF2-40B4-BE49-F238E27FC236}">
                <a16:creationId xmlns:a16="http://schemas.microsoft.com/office/drawing/2014/main" id="{264BC33E-66C4-2810-1E41-029AE0022837}"/>
              </a:ext>
            </a:extLst>
          </p:cNvPr>
          <p:cNvSpPr/>
          <p:nvPr/>
        </p:nvSpPr>
        <p:spPr>
          <a:xfrm>
            <a:off x="4769827" y="2223637"/>
            <a:ext cx="1656342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333333"/>
                </a:solidFill>
              </a:rPr>
              <a:t>18. Mai 2026 - Start CDS</a:t>
            </a:r>
            <a:endParaRPr lang="en-US" sz="1100" dirty="0"/>
          </a:p>
        </p:txBody>
      </p:sp>
      <p:sp>
        <p:nvSpPr>
          <p:cNvPr id="47" name="Gleichschenkliges Dreieck 46">
            <a:extLst>
              <a:ext uri="{FF2B5EF4-FFF2-40B4-BE49-F238E27FC236}">
                <a16:creationId xmlns:a16="http://schemas.microsoft.com/office/drawing/2014/main" id="{925AFBAA-0A5B-02E7-AE5F-49A01E8C138C}"/>
              </a:ext>
            </a:extLst>
          </p:cNvPr>
          <p:cNvSpPr/>
          <p:nvPr/>
        </p:nvSpPr>
        <p:spPr>
          <a:xfrm rot="5400000">
            <a:off x="8570847" y="3405067"/>
            <a:ext cx="433671" cy="44307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8" name="Shape 20">
            <a:extLst>
              <a:ext uri="{FF2B5EF4-FFF2-40B4-BE49-F238E27FC236}">
                <a16:creationId xmlns:a16="http://schemas.microsoft.com/office/drawing/2014/main" id="{F3DD71D5-AF4A-1B4D-7DA2-0874273B4961}"/>
              </a:ext>
            </a:extLst>
          </p:cNvPr>
          <p:cNvSpPr/>
          <p:nvPr/>
        </p:nvSpPr>
        <p:spPr>
          <a:xfrm>
            <a:off x="7778957" y="883404"/>
            <a:ext cx="0" cy="3657600"/>
          </a:xfrm>
          <a:prstGeom prst="line">
            <a:avLst/>
          </a:prstGeom>
          <a:noFill/>
          <a:ln w="12700">
            <a:solidFill>
              <a:srgbClr val="DDDDDD"/>
            </a:solidFill>
            <a:prstDash val="solid"/>
          </a:ln>
        </p:spPr>
        <p:txBody>
          <a:bodyPr/>
          <a:lstStyle/>
          <a:p>
            <a:endParaRPr lang="de-AT"/>
          </a:p>
        </p:txBody>
      </p:sp>
      <p:sp>
        <p:nvSpPr>
          <p:cNvPr id="49" name="Raute 48">
            <a:extLst>
              <a:ext uri="{FF2B5EF4-FFF2-40B4-BE49-F238E27FC236}">
                <a16:creationId xmlns:a16="http://schemas.microsoft.com/office/drawing/2014/main" id="{A886AB3D-B108-4191-1C0D-2510BA6E6C4F}"/>
              </a:ext>
            </a:extLst>
          </p:cNvPr>
          <p:cNvSpPr/>
          <p:nvPr/>
        </p:nvSpPr>
        <p:spPr>
          <a:xfrm>
            <a:off x="4572279" y="2388456"/>
            <a:ext cx="242048" cy="245254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231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4B3369-970B-1A86-C659-FF28946BE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3B765-4626-1AA1-869E-346AE6377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2355750"/>
            <a:ext cx="7978525" cy="432000"/>
          </a:xfrm>
        </p:spPr>
        <p:txBody>
          <a:bodyPr/>
          <a:lstStyle/>
          <a:p>
            <a:r>
              <a:rPr lang="de-AT" dirty="0"/>
              <a:t>Auswirkungen für Unternehmen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28427E7-7B9A-EC61-C38D-078C17E7BC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92803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FE304A-5A9B-DFDF-FA87-76F812781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Auswirkungen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3B3640-0D2D-DA48-0EAE-802087ECE8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/>
              <a:t>Anträge für UCC-Entscheidungsarten (</a:t>
            </a:r>
            <a:r>
              <a:rPr lang="de-AT" dirty="0" err="1"/>
              <a:t>Bsp</a:t>
            </a:r>
            <a:r>
              <a:rPr lang="de-AT" dirty="0"/>
              <a:t>: DPO) müssen zukünftig über das EU-System (CDS) eingebracht werden</a:t>
            </a:r>
          </a:p>
          <a:p>
            <a:r>
              <a:rPr lang="de-AT" dirty="0"/>
              <a:t>Anträge für nationale Entscheidungsarten (</a:t>
            </a:r>
            <a:r>
              <a:rPr lang="de-AT" dirty="0" err="1"/>
              <a:t>Bsp</a:t>
            </a:r>
            <a:r>
              <a:rPr lang="de-AT" dirty="0"/>
              <a:t>: REM, REP) laufen weiterhin über das nationale Portal Zoll</a:t>
            </a:r>
          </a:p>
          <a:p>
            <a:r>
              <a:rPr lang="de-AT" dirty="0"/>
              <a:t>Zugänge (inkl. Vertretungen) für das EU-System (CDS) müssen selbstständig über das UUM&amp;DS verwaltet werden</a:t>
            </a:r>
          </a:p>
          <a:p>
            <a:r>
              <a:rPr lang="de-AT" dirty="0"/>
              <a:t>Die Auswahl der zuständigen Zollstelle bei der Antragstellung muss im CDS vom WB selbst getroffen werden (Bitte achten Sie auf die korrekte Zuordnung, z.B.: 100000 für Zollstelle Wien)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B9EAD3-175C-2BA7-311F-BEA22F8240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21982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9E1F7-BFF0-EC4F-668F-AA0BA5E00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C25D3C-49F9-0AF8-87CC-6D5A3243C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2355750"/>
            <a:ext cx="7978525" cy="432000"/>
          </a:xfrm>
        </p:spPr>
        <p:txBody>
          <a:bodyPr/>
          <a:lstStyle/>
          <a:p>
            <a:r>
              <a:rPr lang="en-US" dirty="0"/>
              <a:t>UUMDS / „Where are you from?“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8665E76-B309-BF30-909E-D1E076D6ED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460C778-C833-4D15-D38F-08BDF4AD321D}"/>
              </a:ext>
            </a:extLst>
          </p:cNvPr>
          <p:cNvSpPr txBox="1">
            <a:spLocks/>
          </p:cNvSpPr>
          <p:nvPr/>
        </p:nvSpPr>
        <p:spPr>
          <a:xfrm>
            <a:off x="481216" y="2680303"/>
            <a:ext cx="7978526" cy="1390388"/>
          </a:xfrm>
          <a:prstGeom prst="rect">
            <a:avLst/>
          </a:prstGeom>
        </p:spPr>
        <p:txBody>
          <a:bodyPr/>
          <a:lstStyle>
            <a:lvl1pPr marL="252000" marR="0" indent="-252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04000" marR="0" indent="-252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56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Font typeface="Arial" pitchFamily="34" charset="0"/>
              <a:buChar char="•"/>
              <a:defRPr sz="1800" kern="1200" baseline="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08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–"/>
              <a:defRPr sz="1800" kern="1200" baseline="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dirty="0"/>
              <a:t>Unified User Management &amp; Digital </a:t>
            </a:r>
            <a:r>
              <a:rPr lang="de-AT" dirty="0" err="1"/>
              <a:t>Signatures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83268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7EE5C0-E273-D337-0318-B9E09EDEE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Allgemeines zum UUM&amp;DS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1F720A3-9079-39BB-0E34-D774E77BF6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9D46CC89-8CEB-50A8-749A-7E36A5D96E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750" y="1295400"/>
            <a:ext cx="7978775" cy="33813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1600" dirty="0"/>
              <a:t>Was ist das UUM&amp;DS und wofür wird es benötigt?</a:t>
            </a:r>
            <a:endParaRPr lang="de-DE" sz="1600" dirty="0"/>
          </a:p>
          <a:p>
            <a:pPr lvl="1">
              <a:lnSpc>
                <a:spcPct val="100000"/>
              </a:lnSpc>
            </a:pPr>
            <a:r>
              <a:rPr lang="de-DE" sz="1600" dirty="0"/>
              <a:t>Das </a:t>
            </a:r>
            <a:r>
              <a:rPr lang="de-DE" sz="1600" dirty="0">
                <a:hlinkClick r:id="rId2"/>
              </a:rPr>
              <a:t>UUM&amp;DS </a:t>
            </a:r>
            <a:r>
              <a:rPr lang="de-DE" sz="1600" dirty="0"/>
              <a:t>ist ein System der Europäischen Kommission (EK) zur einheitlichen Benutzerverwaltung und Verwendung von digitalen Signaturen</a:t>
            </a:r>
          </a:p>
          <a:p>
            <a:pPr lvl="1">
              <a:lnSpc>
                <a:spcPct val="100000"/>
              </a:lnSpc>
            </a:pPr>
            <a:r>
              <a:rPr lang="de-DE" sz="1600" dirty="0"/>
              <a:t>Zum Login </a:t>
            </a:r>
            <a:r>
              <a:rPr lang="de-DE" sz="1600" dirty="0">
                <a:hlinkClick r:id="rId2"/>
              </a:rPr>
              <a:t>(</a:t>
            </a:r>
            <a:r>
              <a:rPr lang="de-DE" sz="1600" dirty="0" err="1">
                <a:hlinkClick r:id="rId2"/>
              </a:rPr>
              <a:t>Where</a:t>
            </a:r>
            <a:r>
              <a:rPr lang="de-DE" sz="1600" dirty="0">
                <a:hlinkClick r:id="rId2"/>
              </a:rPr>
              <a:t> </a:t>
            </a:r>
            <a:r>
              <a:rPr lang="de-DE" sz="1600" dirty="0" err="1">
                <a:hlinkClick r:id="rId2"/>
              </a:rPr>
              <a:t>are</a:t>
            </a:r>
            <a:r>
              <a:rPr lang="de-DE" sz="1600" dirty="0">
                <a:hlinkClick r:id="rId2"/>
              </a:rPr>
              <a:t> </a:t>
            </a:r>
            <a:r>
              <a:rPr lang="de-DE" sz="1600" dirty="0" err="1">
                <a:hlinkClick r:id="rId2"/>
              </a:rPr>
              <a:t>you</a:t>
            </a:r>
            <a:r>
              <a:rPr lang="de-DE" sz="1600" dirty="0">
                <a:hlinkClick r:id="rId2"/>
              </a:rPr>
              <a:t> </a:t>
            </a:r>
            <a:r>
              <a:rPr lang="de-DE" sz="1600" dirty="0" err="1">
                <a:hlinkClick r:id="rId2"/>
              </a:rPr>
              <a:t>from</a:t>
            </a:r>
            <a:r>
              <a:rPr lang="de-DE" sz="1600" dirty="0">
                <a:hlinkClick r:id="rId2"/>
              </a:rPr>
              <a:t>?) </a:t>
            </a:r>
            <a:r>
              <a:rPr lang="de-DE" sz="1600" dirty="0"/>
              <a:t>für die WB und ihrer Mitarbeiter zu den entsprechenden EU-Anwendungen (siehe nächste Folie)</a:t>
            </a:r>
          </a:p>
          <a:p>
            <a:pPr>
              <a:lnSpc>
                <a:spcPct val="100000"/>
              </a:lnSpc>
            </a:pPr>
            <a:r>
              <a:rPr lang="de-AT" sz="1600" dirty="0"/>
              <a:t>Wer muss sich registrieren?</a:t>
            </a:r>
          </a:p>
          <a:p>
            <a:pPr lvl="1"/>
            <a:r>
              <a:rPr lang="de-AT" sz="1600" dirty="0"/>
              <a:t>Alle Wirtschaftsbeteiligten und Vertreter, die Zugang zu den Zentralanwendungen der Europäischen Kommission benötigen</a:t>
            </a:r>
            <a:endParaRPr lang="de-DE" sz="1600" dirty="0"/>
          </a:p>
          <a:p>
            <a:pPr>
              <a:lnSpc>
                <a:spcPct val="100000"/>
              </a:lnSpc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41303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57F8DB-BA5B-06D4-9EAE-1C96DA8CA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Zugriff UUM&amp;DS - Anwendungen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9930E9-8841-4A82-C438-9EA7A8945A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sz="1100" dirty="0"/>
              <a:t>EU Customs Trader Portal (EU CTP) mit den spezifischen Trader Portalen (STP):</a:t>
            </a:r>
          </a:p>
          <a:p>
            <a:pPr lvl="1"/>
            <a:r>
              <a:rPr lang="de-AT" sz="1100" dirty="0" err="1"/>
              <a:t>Authorised</a:t>
            </a:r>
            <a:r>
              <a:rPr lang="de-AT" sz="1100" dirty="0"/>
              <a:t> </a:t>
            </a:r>
            <a:r>
              <a:rPr lang="de-AT" sz="1100" dirty="0" err="1"/>
              <a:t>Economic</a:t>
            </a:r>
            <a:r>
              <a:rPr lang="de-AT" sz="1100" dirty="0"/>
              <a:t> Operator (AEO)</a:t>
            </a:r>
          </a:p>
          <a:p>
            <a:pPr lvl="1"/>
            <a:r>
              <a:rPr lang="de-AT" sz="1100" dirty="0"/>
              <a:t>Binding </a:t>
            </a:r>
            <a:r>
              <a:rPr lang="de-AT" sz="1100" dirty="0" err="1"/>
              <a:t>Tariff</a:t>
            </a:r>
            <a:r>
              <a:rPr lang="de-AT" sz="1100" dirty="0"/>
              <a:t> Information (BTI)</a:t>
            </a:r>
          </a:p>
          <a:p>
            <a:pPr lvl="1"/>
            <a:r>
              <a:rPr lang="de-AT" sz="1100" dirty="0"/>
              <a:t>Information Management </a:t>
            </a:r>
            <a:r>
              <a:rPr lang="de-AT" sz="1100" dirty="0" err="1"/>
              <a:t>for</a:t>
            </a:r>
            <a:r>
              <a:rPr lang="de-AT" sz="1100" dirty="0"/>
              <a:t> Special </a:t>
            </a:r>
            <a:r>
              <a:rPr lang="de-AT" sz="1100" dirty="0" err="1"/>
              <a:t>Procedures</a:t>
            </a:r>
            <a:r>
              <a:rPr lang="de-AT" sz="1100" dirty="0"/>
              <a:t> (INF)</a:t>
            </a:r>
          </a:p>
          <a:p>
            <a:pPr lvl="1"/>
            <a:r>
              <a:rPr lang="de-AT" sz="1100" dirty="0"/>
              <a:t>Proof </a:t>
            </a:r>
            <a:r>
              <a:rPr lang="de-AT" sz="1100" dirty="0" err="1"/>
              <a:t>of</a:t>
            </a:r>
            <a:r>
              <a:rPr lang="de-AT" sz="1100" dirty="0"/>
              <a:t> Union Status (</a:t>
            </a:r>
            <a:r>
              <a:rPr lang="de-AT" sz="1100" dirty="0" err="1"/>
              <a:t>PoUS</a:t>
            </a:r>
            <a:r>
              <a:rPr lang="de-AT" sz="1100" dirty="0"/>
              <a:t>)</a:t>
            </a:r>
          </a:p>
          <a:p>
            <a:pPr lvl="1"/>
            <a:r>
              <a:rPr lang="de-AT" sz="1100" dirty="0"/>
              <a:t>Registered </a:t>
            </a:r>
            <a:r>
              <a:rPr lang="de-AT" sz="1100" dirty="0" err="1"/>
              <a:t>Exporter</a:t>
            </a:r>
            <a:r>
              <a:rPr lang="de-AT" sz="1100" dirty="0"/>
              <a:t> (REX)</a:t>
            </a:r>
          </a:p>
          <a:p>
            <a:pPr lvl="1"/>
            <a:r>
              <a:rPr lang="de-AT" sz="1100" dirty="0" err="1"/>
              <a:t>Shared</a:t>
            </a:r>
            <a:r>
              <a:rPr lang="de-AT" sz="1100" dirty="0"/>
              <a:t> Trader Interface (STI)</a:t>
            </a:r>
          </a:p>
          <a:p>
            <a:r>
              <a:rPr lang="de-AT" sz="1100" dirty="0"/>
              <a:t>Carbon Border </a:t>
            </a:r>
            <a:r>
              <a:rPr lang="de-AT" sz="1100" dirty="0" err="1"/>
              <a:t>Adjustement</a:t>
            </a:r>
            <a:r>
              <a:rPr lang="de-AT" sz="1100" dirty="0"/>
              <a:t> </a:t>
            </a:r>
            <a:r>
              <a:rPr lang="de-AT" sz="1100" dirty="0" err="1"/>
              <a:t>Mechanism</a:t>
            </a:r>
            <a:r>
              <a:rPr lang="de-AT" sz="1100" dirty="0"/>
              <a:t> (CBAM)</a:t>
            </a:r>
          </a:p>
          <a:p>
            <a:r>
              <a:rPr lang="de-AT" sz="1100" b="1" u="sng" dirty="0"/>
              <a:t>Customs Decisions System (CDS)</a:t>
            </a:r>
          </a:p>
          <a:p>
            <a:r>
              <a:rPr lang="de-AT" sz="1100" dirty="0" err="1"/>
              <a:t>Intellectual</a:t>
            </a:r>
            <a:r>
              <a:rPr lang="de-AT" sz="1100" dirty="0"/>
              <a:t> Property </a:t>
            </a:r>
            <a:r>
              <a:rPr lang="de-AT" sz="1100" dirty="0" err="1"/>
              <a:t>Enforcement</a:t>
            </a:r>
            <a:r>
              <a:rPr lang="de-AT" sz="1100" dirty="0"/>
              <a:t> Portal (IPEP)</a:t>
            </a:r>
          </a:p>
          <a:p>
            <a:endParaRPr lang="de-AT" sz="11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F367ACC-31D0-6F7A-978F-D54C7208FC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17</a:t>
            </a:fld>
            <a:endParaRPr lang="de-AT" dirty="0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7531E40B-A027-7B32-B7D3-A57F82FC3E26}"/>
              </a:ext>
            </a:extLst>
          </p:cNvPr>
          <p:cNvSpPr/>
          <p:nvPr/>
        </p:nvSpPr>
        <p:spPr>
          <a:xfrm>
            <a:off x="5612630" y="1563019"/>
            <a:ext cx="1968249" cy="4290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UUM&amp;DS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3CB81ED-F313-4556-F425-20A5A700DAEC}"/>
              </a:ext>
            </a:extLst>
          </p:cNvPr>
          <p:cNvSpPr/>
          <p:nvPr/>
        </p:nvSpPr>
        <p:spPr>
          <a:xfrm>
            <a:off x="4589454" y="2142686"/>
            <a:ext cx="957733" cy="4290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EU CTP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6F21DCE9-2759-56A2-9C9A-A3D8EAF3CF83}"/>
              </a:ext>
            </a:extLst>
          </p:cNvPr>
          <p:cNvSpPr/>
          <p:nvPr/>
        </p:nvSpPr>
        <p:spPr>
          <a:xfrm>
            <a:off x="5612824" y="2142685"/>
            <a:ext cx="945232" cy="4290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CBAM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23E32834-C347-86D4-B4EA-F5A69E2FDE01}"/>
              </a:ext>
            </a:extLst>
          </p:cNvPr>
          <p:cNvSpPr/>
          <p:nvPr/>
        </p:nvSpPr>
        <p:spPr>
          <a:xfrm>
            <a:off x="6623693" y="2142687"/>
            <a:ext cx="957187" cy="42906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CDS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1107CD9E-F253-4A81-AFA2-73B26A029AE3}"/>
              </a:ext>
            </a:extLst>
          </p:cNvPr>
          <p:cNvSpPr/>
          <p:nvPr/>
        </p:nvSpPr>
        <p:spPr>
          <a:xfrm>
            <a:off x="7646517" y="2142687"/>
            <a:ext cx="957733" cy="4290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IPEP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59BEB35A-AA60-653D-D495-9D448061F40A}"/>
              </a:ext>
            </a:extLst>
          </p:cNvPr>
          <p:cNvSpPr/>
          <p:nvPr/>
        </p:nvSpPr>
        <p:spPr>
          <a:xfrm>
            <a:off x="4760016" y="2626292"/>
            <a:ext cx="615911" cy="259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AEO</a:t>
            </a: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DD9EE478-AE39-CFAC-30E6-BFC0DDAEC3A9}"/>
              </a:ext>
            </a:extLst>
          </p:cNvPr>
          <p:cNvSpPr/>
          <p:nvPr/>
        </p:nvSpPr>
        <p:spPr>
          <a:xfrm>
            <a:off x="4760016" y="2937965"/>
            <a:ext cx="615911" cy="259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BTI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8082307B-ADFF-2999-A111-1D37537D279B}"/>
              </a:ext>
            </a:extLst>
          </p:cNvPr>
          <p:cNvSpPr/>
          <p:nvPr/>
        </p:nvSpPr>
        <p:spPr>
          <a:xfrm>
            <a:off x="4760015" y="3251436"/>
            <a:ext cx="615911" cy="259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INF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835325C4-0A3F-1F13-E265-040D5678A47F}"/>
              </a:ext>
            </a:extLst>
          </p:cNvPr>
          <p:cNvSpPr/>
          <p:nvPr/>
        </p:nvSpPr>
        <p:spPr>
          <a:xfrm>
            <a:off x="4760016" y="3563109"/>
            <a:ext cx="615911" cy="259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>
                <a:solidFill>
                  <a:schemeClr val="tx1"/>
                </a:solidFill>
              </a:rPr>
              <a:t>PoUS</a:t>
            </a:r>
            <a:endParaRPr lang="de-AT" sz="1400" dirty="0">
              <a:solidFill>
                <a:schemeClr val="tx1"/>
              </a:solidFill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40DC22EC-5441-3C41-4AC9-3B306F7780CA}"/>
              </a:ext>
            </a:extLst>
          </p:cNvPr>
          <p:cNvSpPr/>
          <p:nvPr/>
        </p:nvSpPr>
        <p:spPr>
          <a:xfrm>
            <a:off x="4760014" y="3864313"/>
            <a:ext cx="615911" cy="259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REX</a:t>
            </a: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B8A84D47-3B46-EAA9-36E6-BFE869588B58}"/>
              </a:ext>
            </a:extLst>
          </p:cNvPr>
          <p:cNvSpPr/>
          <p:nvPr/>
        </p:nvSpPr>
        <p:spPr>
          <a:xfrm>
            <a:off x="4760013" y="4175986"/>
            <a:ext cx="615911" cy="259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STI</a:t>
            </a:r>
          </a:p>
        </p:txBody>
      </p:sp>
    </p:spTree>
    <p:extLst>
      <p:ext uri="{BB962C8B-B14F-4D97-AF65-F5344CB8AC3E}">
        <p14:creationId xmlns:p14="http://schemas.microsoft.com/office/powerpoint/2010/main" val="3933100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411A55-FFE5-9863-589E-E1886F0FB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 kann sich ein Unternehmen bzw. ein Mitarbeiter registrieren?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FE22DB-21A6-F653-8A63-2BC4ED263ED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AT" sz="1400" dirty="0"/>
              <a:t>Voraussetzung für die Registrierung von UUM&amp;DS:</a:t>
            </a:r>
          </a:p>
          <a:p>
            <a:pPr lvl="1">
              <a:lnSpc>
                <a:spcPct val="100000"/>
              </a:lnSpc>
            </a:pPr>
            <a:r>
              <a:rPr lang="de-AT" sz="1400" dirty="0"/>
              <a:t>Registrierung eines EU-Login-Kontos </a:t>
            </a:r>
            <a:r>
              <a:rPr lang="de-AT" sz="1400" dirty="0">
                <a:hlinkClick r:id="rId2"/>
              </a:rPr>
              <a:t>https://webgate.ec.europa.eu/cas/login</a:t>
            </a:r>
            <a:endParaRPr lang="de-AT" sz="1400" dirty="0"/>
          </a:p>
          <a:p>
            <a:pPr>
              <a:lnSpc>
                <a:spcPct val="100000"/>
              </a:lnSpc>
            </a:pPr>
            <a:r>
              <a:rPr lang="de-AT" sz="1400" dirty="0"/>
              <a:t>Nach der Einrichtung des EU-Login-Kontos sind folgende Schritte notwendig, um sich am UUM&amp;DS zu registrieren:</a:t>
            </a:r>
          </a:p>
          <a:p>
            <a:pPr lvl="1">
              <a:lnSpc>
                <a:spcPct val="100000"/>
              </a:lnSpc>
            </a:pPr>
            <a:r>
              <a:rPr lang="de-AT" sz="1400" dirty="0"/>
              <a:t>Übermittlung des vollständig ausgefüllten UUM&amp;DS Antragsformulare postalisch an das Bundesministerium für Finanzen (Abteilung I/2)</a:t>
            </a:r>
          </a:p>
          <a:p>
            <a:pPr lvl="1">
              <a:lnSpc>
                <a:spcPct val="100000"/>
              </a:lnSpc>
            </a:pPr>
            <a:r>
              <a:rPr lang="de-AT" sz="1400" dirty="0"/>
              <a:t>Sobald der Servicedesk Sie erfolgreich im UUM&amp;DS anlegen konnte, erhalten die WB bzw. die Mitarbeiter eine Benachrichtigung über die erfolgreiche Registrierung</a:t>
            </a:r>
          </a:p>
          <a:p>
            <a:pPr lvl="1">
              <a:lnSpc>
                <a:spcPct val="100000"/>
              </a:lnSpc>
            </a:pPr>
            <a:r>
              <a:rPr lang="de-AT" sz="1400" dirty="0"/>
              <a:t>Zuordnung der notwendigen Rollen und Rechte der Mitarbeiter erfolgt durch die WB selbst, direkt im UUM&amp;DS System</a:t>
            </a:r>
          </a:p>
          <a:p>
            <a:pPr marL="252000" lvl="1" indent="0">
              <a:lnSpc>
                <a:spcPct val="100000"/>
              </a:lnSpc>
              <a:buNone/>
            </a:pPr>
            <a:r>
              <a:rPr lang="de-AT" sz="1400" b="1" dirty="0">
                <a:solidFill>
                  <a:srgbClr val="FF0000"/>
                </a:solidFill>
              </a:rPr>
              <a:t>Hinweis</a:t>
            </a:r>
            <a:r>
              <a:rPr lang="de-AT" sz="1400" dirty="0">
                <a:solidFill>
                  <a:srgbClr val="FF0000"/>
                </a:solidFill>
              </a:rPr>
              <a:t>: Detaillierte Informationen zur Registrierung, etc. finden Sie auf der BMF-Webseite</a:t>
            </a:r>
            <a:br>
              <a:rPr lang="de-AT" sz="1400" dirty="0">
                <a:solidFill>
                  <a:srgbClr val="FF0000"/>
                </a:solidFill>
              </a:rPr>
            </a:br>
            <a:r>
              <a:rPr lang="fr-FR" sz="14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UUM&amp;DS - Uniform User Management &amp; Digital Signatures</a:t>
            </a:r>
            <a:endParaRPr lang="de-AT" sz="1400" dirty="0">
              <a:solidFill>
                <a:srgbClr val="FF0000"/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92847BA-5483-FF0F-406D-948A35E8B4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52956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5B2B88-F11E-DE40-8222-803246042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CDS Rollen (Business </a:t>
            </a:r>
            <a:r>
              <a:rPr lang="de-AT" dirty="0" err="1"/>
              <a:t>Profiles</a:t>
            </a:r>
            <a:r>
              <a:rPr lang="de-AT" dirty="0"/>
              <a:t>) in UUM&amp;DS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7C5F45-D876-31A7-61D4-8E28A322BF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AT" sz="1600" dirty="0"/>
              <a:t>Folgenden Rollen können den Mitarbeiterinnen über UUM&amp;DS für CDS zugeordnet werden: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CUST_CONSULTATIVE </a:t>
            </a:r>
          </a:p>
          <a:p>
            <a:pPr lvl="2">
              <a:lnSpc>
                <a:spcPct val="150000"/>
              </a:lnSpc>
            </a:pPr>
            <a:r>
              <a:rPr lang="en-US" sz="1600" dirty="0" err="1"/>
              <a:t>Leserechte</a:t>
            </a:r>
            <a:r>
              <a:rPr lang="en-US" sz="1600" dirty="0"/>
              <a:t> für </a:t>
            </a:r>
            <a:r>
              <a:rPr lang="en-US" sz="1600" dirty="0" err="1"/>
              <a:t>Anträge</a:t>
            </a:r>
            <a:r>
              <a:rPr lang="en-US" sz="1600" dirty="0"/>
              <a:t> und </a:t>
            </a:r>
            <a:r>
              <a:rPr lang="en-US" sz="1600" dirty="0" err="1"/>
              <a:t>Bewilligung</a:t>
            </a:r>
            <a:endParaRPr lang="en-US" sz="1600" dirty="0"/>
          </a:p>
          <a:p>
            <a:pPr lvl="1">
              <a:lnSpc>
                <a:spcPct val="150000"/>
              </a:lnSpc>
            </a:pPr>
            <a:r>
              <a:rPr lang="en-US" sz="1600" dirty="0"/>
              <a:t>CUST_ADMINISTRATIVE </a:t>
            </a:r>
          </a:p>
          <a:p>
            <a:pPr lvl="2">
              <a:lnSpc>
                <a:spcPct val="150000"/>
              </a:lnSpc>
            </a:pPr>
            <a:r>
              <a:rPr lang="en-US" sz="1600" dirty="0"/>
              <a:t>Lese- und </a:t>
            </a:r>
            <a:r>
              <a:rPr lang="en-US" sz="1600" dirty="0" err="1"/>
              <a:t>Schreibrechte</a:t>
            </a:r>
            <a:r>
              <a:rPr lang="en-US" sz="1600" dirty="0"/>
              <a:t> für </a:t>
            </a:r>
            <a:r>
              <a:rPr lang="en-US" sz="1600" dirty="0" err="1"/>
              <a:t>Anträge</a:t>
            </a:r>
            <a:r>
              <a:rPr lang="en-US" sz="1600" dirty="0"/>
              <a:t> und </a:t>
            </a:r>
            <a:r>
              <a:rPr lang="en-US" sz="1600" dirty="0" err="1"/>
              <a:t>Bewilligungen</a:t>
            </a:r>
            <a:endParaRPr lang="en-US" sz="1600" dirty="0"/>
          </a:p>
          <a:p>
            <a:pPr lvl="1">
              <a:lnSpc>
                <a:spcPct val="150000"/>
              </a:lnSpc>
            </a:pPr>
            <a:r>
              <a:rPr lang="en-US" sz="1600" dirty="0"/>
              <a:t>CUST_EXECUTIVE </a:t>
            </a:r>
            <a:endParaRPr lang="de-AT" sz="1600" dirty="0"/>
          </a:p>
          <a:p>
            <a:pPr lvl="2">
              <a:lnSpc>
                <a:spcPct val="150000"/>
              </a:lnSpc>
            </a:pPr>
            <a:r>
              <a:rPr lang="en-US" sz="1600" dirty="0"/>
              <a:t>Lese- und </a:t>
            </a:r>
            <a:r>
              <a:rPr lang="en-US" sz="1600" dirty="0" err="1"/>
              <a:t>Schreibrechte</a:t>
            </a:r>
            <a:r>
              <a:rPr lang="en-US" sz="1600" dirty="0"/>
              <a:t> für </a:t>
            </a:r>
            <a:r>
              <a:rPr lang="en-US" sz="1600" dirty="0" err="1"/>
              <a:t>Anträge</a:t>
            </a:r>
            <a:r>
              <a:rPr lang="en-US" sz="1600" dirty="0"/>
              <a:t> und </a:t>
            </a:r>
            <a:r>
              <a:rPr lang="en-US" sz="1600" dirty="0" err="1"/>
              <a:t>Bewilligungen</a:t>
            </a:r>
            <a:r>
              <a:rPr lang="de-AT" sz="1600" dirty="0"/>
              <a:t> (inkl. Genehmigungsfunktion)</a:t>
            </a:r>
            <a:endParaRPr lang="en-US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33C025C-4DEC-CBCD-CC28-0FBAACEFD7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52943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Agenda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de-AT" sz="1400" dirty="0"/>
              <a:t>Ziel der Veranstaltung</a:t>
            </a:r>
          </a:p>
          <a:p>
            <a:pPr lvl="0">
              <a:lnSpc>
                <a:spcPct val="150000"/>
              </a:lnSpc>
            </a:pPr>
            <a:r>
              <a:rPr lang="de-AT" sz="1400" dirty="0"/>
              <a:t>Vorstellung von Customs Decisions System (CDS)</a:t>
            </a:r>
          </a:p>
          <a:p>
            <a:pPr lvl="0">
              <a:lnSpc>
                <a:spcPct val="150000"/>
              </a:lnSpc>
            </a:pPr>
            <a:r>
              <a:rPr lang="de-AT" sz="1400" dirty="0"/>
              <a:t>Warum der Teilumstieg?</a:t>
            </a:r>
          </a:p>
          <a:p>
            <a:pPr lvl="0">
              <a:lnSpc>
                <a:spcPct val="150000"/>
              </a:lnSpc>
            </a:pPr>
            <a:r>
              <a:rPr lang="de-AT" sz="1400" dirty="0"/>
              <a:t>Zeitplan &amp; Übergangsprozess</a:t>
            </a:r>
          </a:p>
          <a:p>
            <a:pPr lvl="0">
              <a:lnSpc>
                <a:spcPct val="150000"/>
              </a:lnSpc>
            </a:pPr>
            <a:r>
              <a:rPr lang="de-AT" sz="1400" dirty="0"/>
              <a:t>Auswirkungen für Unternehmen</a:t>
            </a:r>
          </a:p>
          <a:p>
            <a:pPr lvl="0">
              <a:lnSpc>
                <a:spcPct val="150000"/>
              </a:lnSpc>
            </a:pPr>
            <a:r>
              <a:rPr lang="de-AT" sz="1400" dirty="0"/>
              <a:t>Informationen &amp; Support</a:t>
            </a:r>
          </a:p>
          <a:p>
            <a:pPr lvl="0">
              <a:lnSpc>
                <a:spcPct val="150000"/>
              </a:lnSpc>
            </a:pPr>
            <a:r>
              <a:rPr lang="de-AT" sz="1400" dirty="0"/>
              <a:t>Offene Fragen - Diskussionsrunde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Customs Decisions System (CDS)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32749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A2A21F-3A4B-17F9-75D7-626DDD9C1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UUM&amp;DS Selbstverwaltung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043CC4-0E6F-B3B7-BE93-E6E0480835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Das BMF plant die Einführung einer UUM&amp;DS-Selbstverwaltung für Wirtschaftsbeteiligte (WB), um den papierbasierten Antragsprozess vollständig zu ersetzen</a:t>
            </a:r>
          </a:p>
          <a:p>
            <a:r>
              <a:rPr lang="de-DE" dirty="0"/>
              <a:t>Künftig erfolgt die Registrierung von Mitarbeitern (inkl. Administratoren) eigenständig durch die Wirtschaftsbeteiligten</a:t>
            </a:r>
          </a:p>
          <a:p>
            <a:r>
              <a:rPr lang="de-DE" dirty="0"/>
              <a:t>Die Selbstverwaltung wird über das Portal Zoll abgewickelt</a:t>
            </a:r>
          </a:p>
          <a:p>
            <a:r>
              <a:rPr lang="de-DE" dirty="0"/>
              <a:t>Die Vergabe von Rollen und Berechtigungen bleibt weiterhin im UUM&amp;DS-System bestehen</a:t>
            </a:r>
          </a:p>
          <a:p>
            <a:r>
              <a:rPr lang="de-DE" dirty="0"/>
              <a:t>Geplanter Start: Q3 2026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82A5447-2F20-A0CA-CA7E-7324D3E1AC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11761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EC1E7-243D-12BF-83DD-6CA0D33F8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Informationen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993E518-FAC8-482F-4769-C2A7AB4C43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AT" sz="1700" dirty="0"/>
              <a:t>BMF-Webseite:</a:t>
            </a:r>
          </a:p>
          <a:p>
            <a:pPr lvl="1">
              <a:lnSpc>
                <a:spcPct val="150000"/>
              </a:lnSpc>
            </a:pPr>
            <a:r>
              <a:rPr lang="de-AT" sz="1700" dirty="0">
                <a:hlinkClick r:id="rId2"/>
              </a:rPr>
              <a:t>Portal Zoll (CDA)</a:t>
            </a:r>
            <a:r>
              <a:rPr lang="de-AT" sz="1700" dirty="0"/>
              <a:t>		</a:t>
            </a:r>
            <a:r>
              <a:rPr lang="de-AT" sz="1700" dirty="0">
                <a:hlinkClick r:id="rId3"/>
              </a:rPr>
              <a:t>Anmeldung Zoll IT Newsletter</a:t>
            </a:r>
            <a:endParaRPr lang="de-AT" sz="1700" dirty="0">
              <a:hlinkClick r:id="rId4"/>
            </a:endParaRPr>
          </a:p>
          <a:p>
            <a:pPr lvl="1">
              <a:lnSpc>
                <a:spcPct val="150000"/>
              </a:lnSpc>
            </a:pPr>
            <a:r>
              <a:rPr lang="de-AT" sz="1700" dirty="0">
                <a:hlinkClick r:id="rId4"/>
              </a:rPr>
              <a:t>CDS</a:t>
            </a:r>
            <a:endParaRPr lang="de-AT" sz="1700" dirty="0"/>
          </a:p>
          <a:p>
            <a:pPr>
              <a:lnSpc>
                <a:spcPct val="150000"/>
              </a:lnSpc>
            </a:pPr>
            <a:r>
              <a:rPr lang="de-AT" sz="1700" dirty="0">
                <a:hlinkClick r:id="rId5"/>
              </a:rPr>
              <a:t>EU Webseite CDS</a:t>
            </a:r>
            <a:endParaRPr lang="de-AT" sz="1700" dirty="0"/>
          </a:p>
          <a:p>
            <a:pPr>
              <a:lnSpc>
                <a:spcPct val="150000"/>
              </a:lnSpc>
            </a:pPr>
            <a:r>
              <a:rPr lang="de-AT" sz="1700" dirty="0">
                <a:hlinkClick r:id="rId6"/>
              </a:rPr>
              <a:t>BMF Webseite UUM&amp;DS</a:t>
            </a:r>
            <a:endParaRPr lang="de-AT" sz="1700" dirty="0"/>
          </a:p>
          <a:p>
            <a:pPr>
              <a:lnSpc>
                <a:spcPct val="150000"/>
              </a:lnSpc>
            </a:pPr>
            <a:r>
              <a:rPr lang="de-AT" sz="1700" dirty="0">
                <a:hlinkClick r:id="rId7"/>
              </a:rPr>
              <a:t>EU Webseite UUM&amp;DS</a:t>
            </a:r>
            <a:endParaRPr lang="de-AT" sz="17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6970A3-41EC-C11E-DF22-AC55775030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697763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BB5D9-EE40-2867-068E-8E466432D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43A8F-5292-C1AF-AC69-88B84BA61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Support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FE6D41-7F8C-07D4-5FF7-0ADA3FD1FB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de-AT" altLang="de-DE" sz="1600" dirty="0"/>
              <a:t>Bei offenen Fragen bezüglich CDA oder CDS wenden Sie sich an den Postkorb</a:t>
            </a:r>
            <a:br>
              <a:rPr lang="de-AT" altLang="de-DE" sz="1600" dirty="0"/>
            </a:br>
            <a:r>
              <a:rPr lang="de-AT" altLang="de-DE" sz="1600" b="1" dirty="0">
                <a:hlinkClick r:id="rId2"/>
              </a:rPr>
              <a:t>pgm-steuerung-bmf.uzk@extern.bmf.gv.at</a:t>
            </a:r>
            <a:r>
              <a:rPr lang="de-AT" altLang="de-DE" sz="1600" b="1" dirty="0"/>
              <a:t> </a:t>
            </a:r>
            <a:r>
              <a:rPr lang="de-AT" altLang="de-DE" sz="1600" dirty="0"/>
              <a:t> </a:t>
            </a:r>
          </a:p>
          <a:p>
            <a:pPr marL="0" indent="0">
              <a:lnSpc>
                <a:spcPct val="150000"/>
              </a:lnSpc>
              <a:spcAft>
                <a:spcPts val="600"/>
              </a:spcAft>
              <a:buFontTx/>
              <a:buNone/>
            </a:pPr>
            <a:r>
              <a:rPr lang="de-AT" altLang="de-DE" sz="1600" dirty="0"/>
              <a:t>	</a:t>
            </a:r>
            <a:endParaRPr lang="de-AT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15728D-CDE7-154B-1C59-C404DA2478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1752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0E8D5-32E8-F50C-B8CB-A725C0FFC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662" y="2355750"/>
            <a:ext cx="7978525" cy="432000"/>
          </a:xfrm>
        </p:spPr>
        <p:txBody>
          <a:bodyPr/>
          <a:lstStyle/>
          <a:p>
            <a:r>
              <a:rPr lang="de-AT" dirty="0"/>
              <a:t>Offene Fragen - Diskussionsrunde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902680-5CFF-E459-00EF-84BE80C9D0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174697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99692-2D20-B344-4D3B-D33947D89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FC1B33-FF27-CB83-AE8A-A107B1FBA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662" y="2355750"/>
            <a:ext cx="7978525" cy="432000"/>
          </a:xfrm>
        </p:spPr>
        <p:txBody>
          <a:bodyPr/>
          <a:lstStyle/>
          <a:p>
            <a:pPr algn="ctr"/>
            <a:r>
              <a:rPr lang="de-AT" dirty="0"/>
              <a:t>Danke für Ihre Aufmerksamkeit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71D864-CACA-9F75-8D9A-60BB37444E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27279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FFA0D-BBE6-9DD9-C878-CE2425B40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Ziel der Veranstaltung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6E483E-1CF0-C533-52D1-5B02CB0C51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Information über den geplanten Teilumstieg auf das zentrale Customs Decisions System (CDS) der EU </a:t>
            </a:r>
          </a:p>
          <a:p>
            <a:pPr>
              <a:lnSpc>
                <a:spcPct val="100000"/>
              </a:lnSpc>
            </a:pPr>
            <a:r>
              <a:rPr lang="de-DE" dirty="0"/>
              <a:t>Überblick über Änderungen, Vorteile und Auswirkungen für Unternehmen und Wirtschaftsbeteiligte </a:t>
            </a:r>
          </a:p>
          <a:p>
            <a:pPr>
              <a:lnSpc>
                <a:spcPct val="100000"/>
              </a:lnSpc>
            </a:pPr>
            <a:r>
              <a:rPr lang="de-DE" dirty="0"/>
              <a:t>Bereitstellung von Informationen und Vorbereitung auf neue Prozesse, insbesondere Registrierung im Customs Trader Portal sowie Nutzung von UUM&amp;DS </a:t>
            </a:r>
          </a:p>
          <a:p>
            <a:pPr>
              <a:lnSpc>
                <a:spcPct val="100000"/>
              </a:lnSpc>
            </a:pPr>
            <a:r>
              <a:rPr lang="de-DE" dirty="0"/>
              <a:t>Möglichkeit zum direkten Austausch mit </a:t>
            </a:r>
            <a:r>
              <a:rPr lang="de-DE" dirty="0" err="1"/>
              <a:t>Expert:innen</a:t>
            </a:r>
            <a:r>
              <a:rPr lang="de-DE" dirty="0"/>
              <a:t> des CDA/CDS-Teams </a:t>
            </a:r>
          </a:p>
          <a:p>
            <a:pPr>
              <a:lnSpc>
                <a:spcPct val="100000"/>
              </a:lnSpc>
            </a:pPr>
            <a:r>
              <a:rPr lang="de-DE" dirty="0"/>
              <a:t>Klärung offener Fragen und Förderung eines gemeinsamen Verständnisses des Übergangsprozesses</a:t>
            </a:r>
          </a:p>
          <a:p>
            <a:pPr>
              <a:lnSpc>
                <a:spcPct val="100000"/>
              </a:lnSpc>
            </a:pPr>
            <a:endParaRPr lang="de-AT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E9D0659-9E94-4A0F-BEEF-B65AC1ECA0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79369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B01BE1-CA77-A3A5-3409-F1149DED2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2355750"/>
            <a:ext cx="7978525" cy="432000"/>
          </a:xfrm>
        </p:spPr>
        <p:txBody>
          <a:bodyPr/>
          <a:lstStyle/>
          <a:p>
            <a:r>
              <a:rPr lang="de-AT" dirty="0"/>
              <a:t>Vorstellung der Anwendung Customs Decisions System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D88A69-D7BD-5F3E-7F99-EA61D5ADDD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8177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4F075-2E79-6F46-F7E7-542B01C31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Was ist das Customs Decisions System (CDS)?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F8C62FE-AE4F-D5A3-8E28-F4EC4DF5C7D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sz="2000" dirty="0"/>
              <a:t>EU-weites IT-System zur elektronischen Antragstellung und Verwaltung von UCC-Bewilligungen</a:t>
            </a:r>
          </a:p>
          <a:p>
            <a:r>
              <a:rPr lang="de-DE" sz="2000" dirty="0"/>
              <a:t>Digitale End-</a:t>
            </a:r>
            <a:r>
              <a:rPr lang="de-DE" sz="2000" dirty="0" err="1"/>
              <a:t>to</a:t>
            </a:r>
            <a:r>
              <a:rPr lang="de-DE" sz="2000" dirty="0"/>
              <a:t>-End-Abwicklung: Antragstellung durch Wirtschaftsbeteiligte sowie Prüfung, Bearbeitung und Entscheidung durch Zollbehörden</a:t>
            </a:r>
          </a:p>
          <a:p>
            <a:r>
              <a:rPr lang="de-DE" sz="2000" dirty="0"/>
              <a:t>Zentrale Speicherung der Entscheidungen im EU-System</a:t>
            </a:r>
          </a:p>
          <a:p>
            <a:r>
              <a:rPr lang="de-DE" sz="2000" dirty="0"/>
              <a:t>EU-weite Transparenz: Einsicht für Wirtschaftsbeteiligte und zuständige Zollbehörden in der gesamten EU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2A3DB0-8898-F7BE-381A-2EF0C0B3EE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77109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5A070B-9AF2-F294-4DE1-B467AF8A6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Aufbau des Customs Decisions System (CDS)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88E6AD-FF17-9B43-C744-E26A28772E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/>
              <a:t>CDS besteht aus zwei Teilen: (</a:t>
            </a:r>
            <a:r>
              <a:rPr lang="de-AT" dirty="0">
                <a:hlinkClick r:id="rId2"/>
              </a:rPr>
              <a:t>Beschreibung CDS EU</a:t>
            </a:r>
            <a:r>
              <a:rPr lang="de-AT" dirty="0"/>
              <a:t>)</a:t>
            </a:r>
          </a:p>
          <a:p>
            <a:pPr lvl="1"/>
            <a:r>
              <a:rPr lang="de-AT" b="1" dirty="0"/>
              <a:t>„Trader Portal“ (TP):</a:t>
            </a:r>
          </a:p>
          <a:p>
            <a:pPr lvl="2"/>
            <a:r>
              <a:rPr lang="de-AT" dirty="0"/>
              <a:t>Zugang über „</a:t>
            </a:r>
            <a:r>
              <a:rPr lang="de-AT" dirty="0">
                <a:hlinkClick r:id="rId3"/>
              </a:rPr>
              <a:t>Where </a:t>
            </a:r>
            <a:r>
              <a:rPr lang="de-AT" dirty="0" err="1">
                <a:hlinkClick r:id="rId3"/>
              </a:rPr>
              <a:t>are</a:t>
            </a:r>
            <a:r>
              <a:rPr lang="de-AT" dirty="0">
                <a:hlinkClick r:id="rId3"/>
              </a:rPr>
              <a:t> </a:t>
            </a:r>
            <a:r>
              <a:rPr lang="de-AT" dirty="0" err="1">
                <a:hlinkClick r:id="rId3"/>
              </a:rPr>
              <a:t>you</a:t>
            </a:r>
            <a:r>
              <a:rPr lang="de-AT" dirty="0">
                <a:hlinkClick r:id="rId3"/>
              </a:rPr>
              <a:t> </a:t>
            </a:r>
            <a:r>
              <a:rPr lang="de-AT" dirty="0" err="1">
                <a:hlinkClick r:id="rId3"/>
              </a:rPr>
              <a:t>from</a:t>
            </a:r>
            <a:r>
              <a:rPr lang="de-AT" dirty="0"/>
              <a:t>?“</a:t>
            </a:r>
          </a:p>
          <a:p>
            <a:pPr lvl="2"/>
            <a:r>
              <a:rPr lang="de-DE" dirty="0"/>
              <a:t>Authentifizierung über UUM&amp;DS (Uniform User Management &amp; Digital </a:t>
            </a:r>
            <a:r>
              <a:rPr lang="de-DE" dirty="0" err="1"/>
              <a:t>Signature</a:t>
            </a:r>
            <a:r>
              <a:rPr lang="de-DE" dirty="0"/>
              <a:t>)</a:t>
            </a:r>
          </a:p>
          <a:p>
            <a:pPr lvl="1"/>
            <a:r>
              <a:rPr lang="de-AT" b="1" dirty="0"/>
              <a:t>„CD - Management System“ (CD-MS):</a:t>
            </a:r>
          </a:p>
          <a:p>
            <a:pPr lvl="2"/>
            <a:r>
              <a:rPr lang="de-AT" dirty="0"/>
              <a:t>für Mitarbeiter der Zollbehörde</a:t>
            </a:r>
          </a:p>
          <a:p>
            <a:pPr lvl="2"/>
            <a:r>
              <a:rPr lang="de-AT" dirty="0"/>
              <a:t>Zugang über CCN2 Login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FB4E4B-0C8E-6304-B3F4-1D84BBF016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45807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4592F9-04A9-61C5-7668-8BECDC6D4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Systemüberblick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8F8EDE-A7C1-BAB6-274E-937A4EAFC0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5CCEB86-2FAE-81A7-DA76-B57BCDD9851E}"/>
              </a:ext>
            </a:extLst>
          </p:cNvPr>
          <p:cNvSpPr txBox="1"/>
          <p:nvPr/>
        </p:nvSpPr>
        <p:spPr>
          <a:xfrm>
            <a:off x="6667487" y="1870657"/>
            <a:ext cx="2006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/>
              <a:t>UCC-Entscheidungen laufen ausschließlich über die EU-System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7FC80C2-5EA9-CEA6-7BF9-9394C1F298AC}"/>
              </a:ext>
            </a:extLst>
          </p:cNvPr>
          <p:cNvSpPr txBox="1"/>
          <p:nvPr/>
        </p:nvSpPr>
        <p:spPr>
          <a:xfrm>
            <a:off x="6740663" y="3212965"/>
            <a:ext cx="2006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/>
              <a:t>Nat. Entscheidungen laufen weiterhin über CDA</a:t>
            </a:r>
          </a:p>
        </p:txBody>
      </p:sp>
      <p:sp>
        <p:nvSpPr>
          <p:cNvPr id="8" name="Abgerundetes Rechteck 35">
            <a:extLst>
              <a:ext uri="{FF2B5EF4-FFF2-40B4-BE49-F238E27FC236}">
                <a16:creationId xmlns:a16="http://schemas.microsoft.com/office/drawing/2014/main" id="{6B384600-9DAD-E392-B96B-AAAE104CC5B5}"/>
              </a:ext>
            </a:extLst>
          </p:cNvPr>
          <p:cNvSpPr/>
          <p:nvPr/>
        </p:nvSpPr>
        <p:spPr>
          <a:xfrm>
            <a:off x="2625640" y="1304877"/>
            <a:ext cx="2091608" cy="719501"/>
          </a:xfrm>
          <a:prstGeom prst="roundRect">
            <a:avLst/>
          </a:prstGeom>
          <a:noFill/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Abgerundetes Rechteck 36">
            <a:extLst>
              <a:ext uri="{FF2B5EF4-FFF2-40B4-BE49-F238E27FC236}">
                <a16:creationId xmlns:a16="http://schemas.microsoft.com/office/drawing/2014/main" id="{1CB994A7-0BB7-CF25-1760-14CBE8B24501}"/>
              </a:ext>
            </a:extLst>
          </p:cNvPr>
          <p:cNvSpPr/>
          <p:nvPr/>
        </p:nvSpPr>
        <p:spPr>
          <a:xfrm>
            <a:off x="2630412" y="3398714"/>
            <a:ext cx="2091608" cy="1238937"/>
          </a:xfrm>
          <a:prstGeom prst="roundRect">
            <a:avLst/>
          </a:prstGeom>
          <a:noFill/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Abgerundetes Rechteck 37">
            <a:extLst>
              <a:ext uri="{FF2B5EF4-FFF2-40B4-BE49-F238E27FC236}">
                <a16:creationId xmlns:a16="http://schemas.microsoft.com/office/drawing/2014/main" id="{7029120D-1B06-5412-E111-D8C290C69B1F}"/>
              </a:ext>
            </a:extLst>
          </p:cNvPr>
          <p:cNvSpPr/>
          <p:nvPr/>
        </p:nvSpPr>
        <p:spPr>
          <a:xfrm>
            <a:off x="1418621" y="3052872"/>
            <a:ext cx="586477" cy="32792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0" dirty="0">
                <a:solidFill>
                  <a:schemeClr val="bg2"/>
                </a:solidFill>
              </a:rPr>
              <a:t>USP</a:t>
            </a:r>
          </a:p>
        </p:txBody>
      </p:sp>
      <p:sp>
        <p:nvSpPr>
          <p:cNvPr id="11" name="Abgerundetes Rechteck 38">
            <a:extLst>
              <a:ext uri="{FF2B5EF4-FFF2-40B4-BE49-F238E27FC236}">
                <a16:creationId xmlns:a16="http://schemas.microsoft.com/office/drawing/2014/main" id="{3D48F024-EB74-DB63-1EAD-204CBFC83FE8}"/>
              </a:ext>
            </a:extLst>
          </p:cNvPr>
          <p:cNvSpPr/>
          <p:nvPr/>
        </p:nvSpPr>
        <p:spPr>
          <a:xfrm>
            <a:off x="1418621" y="3640401"/>
            <a:ext cx="586477" cy="32792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0" dirty="0">
                <a:solidFill>
                  <a:schemeClr val="bg2"/>
                </a:solidFill>
              </a:rPr>
              <a:t>FON</a:t>
            </a:r>
          </a:p>
        </p:txBody>
      </p:sp>
      <p:sp>
        <p:nvSpPr>
          <p:cNvPr id="12" name="Abgerundetes Rechteck 39">
            <a:extLst>
              <a:ext uri="{FF2B5EF4-FFF2-40B4-BE49-F238E27FC236}">
                <a16:creationId xmlns:a16="http://schemas.microsoft.com/office/drawing/2014/main" id="{6E308DB0-D4E7-5537-E4F5-B0401CD470C0}"/>
              </a:ext>
            </a:extLst>
          </p:cNvPr>
          <p:cNvSpPr/>
          <p:nvPr/>
        </p:nvSpPr>
        <p:spPr>
          <a:xfrm>
            <a:off x="2535870" y="3254670"/>
            <a:ext cx="843980" cy="49188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0" dirty="0">
                <a:solidFill>
                  <a:schemeClr val="bg2"/>
                </a:solidFill>
              </a:rPr>
              <a:t>Portal Zoll</a:t>
            </a:r>
          </a:p>
        </p:txBody>
      </p:sp>
      <p:sp>
        <p:nvSpPr>
          <p:cNvPr id="13" name="Abgerundetes Rechteck 40">
            <a:extLst>
              <a:ext uri="{FF2B5EF4-FFF2-40B4-BE49-F238E27FC236}">
                <a16:creationId xmlns:a16="http://schemas.microsoft.com/office/drawing/2014/main" id="{4495189A-7B29-7FDF-7528-034EC7EFBD79}"/>
              </a:ext>
            </a:extLst>
          </p:cNvPr>
          <p:cNvSpPr/>
          <p:nvPr/>
        </p:nvSpPr>
        <p:spPr>
          <a:xfrm>
            <a:off x="3974736" y="3254670"/>
            <a:ext cx="843980" cy="49188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0" dirty="0">
                <a:solidFill>
                  <a:schemeClr val="bg2"/>
                </a:solidFill>
              </a:rPr>
              <a:t>CDA-MS</a:t>
            </a:r>
          </a:p>
        </p:txBody>
      </p:sp>
      <p:sp>
        <p:nvSpPr>
          <p:cNvPr id="14" name="Zylinder 13">
            <a:extLst>
              <a:ext uri="{FF2B5EF4-FFF2-40B4-BE49-F238E27FC236}">
                <a16:creationId xmlns:a16="http://schemas.microsoft.com/office/drawing/2014/main" id="{42566719-C3F5-0CFA-5E58-A08E28F8B165}"/>
              </a:ext>
            </a:extLst>
          </p:cNvPr>
          <p:cNvSpPr/>
          <p:nvPr/>
        </p:nvSpPr>
        <p:spPr>
          <a:xfrm>
            <a:off x="5413602" y="3225767"/>
            <a:ext cx="542334" cy="549691"/>
          </a:xfrm>
          <a:prstGeom prst="ca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000" dirty="0"/>
              <a:t>AT-CRS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2B371373-5534-C94A-1B15-09BF3978BD3C}"/>
              </a:ext>
            </a:extLst>
          </p:cNvPr>
          <p:cNvCxnSpPr/>
          <p:nvPr/>
        </p:nvCxnSpPr>
        <p:spPr>
          <a:xfrm>
            <a:off x="370326" y="2691509"/>
            <a:ext cx="5722720" cy="65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Abgerundetes Rechteck 43">
            <a:extLst>
              <a:ext uri="{FF2B5EF4-FFF2-40B4-BE49-F238E27FC236}">
                <a16:creationId xmlns:a16="http://schemas.microsoft.com/office/drawing/2014/main" id="{B7509535-48DF-C61D-7F60-E2663396B9F6}"/>
              </a:ext>
            </a:extLst>
          </p:cNvPr>
          <p:cNvSpPr/>
          <p:nvPr/>
        </p:nvSpPr>
        <p:spPr>
          <a:xfrm>
            <a:off x="2535870" y="1604314"/>
            <a:ext cx="843980" cy="49188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0" dirty="0">
                <a:solidFill>
                  <a:schemeClr val="bg2"/>
                </a:solidFill>
              </a:rPr>
              <a:t>Trader Portal</a:t>
            </a:r>
          </a:p>
        </p:txBody>
      </p:sp>
      <p:sp>
        <p:nvSpPr>
          <p:cNvPr id="17" name="Abgerundetes Rechteck 44">
            <a:extLst>
              <a:ext uri="{FF2B5EF4-FFF2-40B4-BE49-F238E27FC236}">
                <a16:creationId xmlns:a16="http://schemas.microsoft.com/office/drawing/2014/main" id="{522952C7-AE4B-6523-EF26-668497F61190}"/>
              </a:ext>
            </a:extLst>
          </p:cNvPr>
          <p:cNvSpPr/>
          <p:nvPr/>
        </p:nvSpPr>
        <p:spPr>
          <a:xfrm>
            <a:off x="3974736" y="1604314"/>
            <a:ext cx="843980" cy="49188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0" dirty="0">
                <a:solidFill>
                  <a:schemeClr val="bg2"/>
                </a:solidFill>
              </a:rPr>
              <a:t>CD-MS</a:t>
            </a:r>
          </a:p>
        </p:txBody>
      </p:sp>
      <p:sp>
        <p:nvSpPr>
          <p:cNvPr id="18" name="Zylinder 17">
            <a:extLst>
              <a:ext uri="{FF2B5EF4-FFF2-40B4-BE49-F238E27FC236}">
                <a16:creationId xmlns:a16="http://schemas.microsoft.com/office/drawing/2014/main" id="{51AF9432-2411-325D-4A99-604D6B3DBF9A}"/>
              </a:ext>
            </a:extLst>
          </p:cNvPr>
          <p:cNvSpPr/>
          <p:nvPr/>
        </p:nvSpPr>
        <p:spPr>
          <a:xfrm>
            <a:off x="5413602" y="1575411"/>
            <a:ext cx="542334" cy="549691"/>
          </a:xfrm>
          <a:prstGeom prst="ca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000" dirty="0"/>
              <a:t>EU-CRS</a:t>
            </a:r>
          </a:p>
        </p:txBody>
      </p:sp>
      <p:sp>
        <p:nvSpPr>
          <p:cNvPr id="19" name="Abgerundetes Rechteck 46">
            <a:extLst>
              <a:ext uri="{FF2B5EF4-FFF2-40B4-BE49-F238E27FC236}">
                <a16:creationId xmlns:a16="http://schemas.microsoft.com/office/drawing/2014/main" id="{DD071FA2-9E9D-99E1-530C-6D8D717DF396}"/>
              </a:ext>
            </a:extLst>
          </p:cNvPr>
          <p:cNvSpPr/>
          <p:nvPr/>
        </p:nvSpPr>
        <p:spPr>
          <a:xfrm>
            <a:off x="1418621" y="1686294"/>
            <a:ext cx="586477" cy="32792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700" dirty="0">
                <a:solidFill>
                  <a:schemeClr val="bg2"/>
                </a:solidFill>
              </a:rPr>
              <a:t>UUM&amp;DS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13BADBD4-D81F-D540-3AA0-ABD9BE61FA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54" y="3307750"/>
            <a:ext cx="513161" cy="438805"/>
          </a:xfrm>
          <a:prstGeom prst="rect">
            <a:avLst/>
          </a:prstGeom>
        </p:spPr>
      </p:pic>
      <p:cxnSp>
        <p:nvCxnSpPr>
          <p:cNvPr id="21" name="Gewinkelter Verbinder 48">
            <a:extLst>
              <a:ext uri="{FF2B5EF4-FFF2-40B4-BE49-F238E27FC236}">
                <a16:creationId xmlns:a16="http://schemas.microsoft.com/office/drawing/2014/main" id="{E4B973E7-AA25-DDBF-7DA0-299F68C6E2D5}"/>
              </a:ext>
            </a:extLst>
          </p:cNvPr>
          <p:cNvCxnSpPr>
            <a:stCxn id="20" idx="3"/>
            <a:endCxn id="10" idx="1"/>
          </p:cNvCxnSpPr>
          <p:nvPr/>
        </p:nvCxnSpPr>
        <p:spPr>
          <a:xfrm flipV="1">
            <a:off x="1080314" y="3216834"/>
            <a:ext cx="338306" cy="3103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Gewinkelter Verbinder 49">
            <a:extLst>
              <a:ext uri="{FF2B5EF4-FFF2-40B4-BE49-F238E27FC236}">
                <a16:creationId xmlns:a16="http://schemas.microsoft.com/office/drawing/2014/main" id="{A97DE1F5-37CC-814E-B088-F4255A24446D}"/>
              </a:ext>
            </a:extLst>
          </p:cNvPr>
          <p:cNvCxnSpPr>
            <a:stCxn id="20" idx="3"/>
            <a:endCxn id="11" idx="1"/>
          </p:cNvCxnSpPr>
          <p:nvPr/>
        </p:nvCxnSpPr>
        <p:spPr>
          <a:xfrm>
            <a:off x="1080314" y="3527152"/>
            <a:ext cx="338306" cy="27721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Gewinkelter Verbinder 50">
            <a:extLst>
              <a:ext uri="{FF2B5EF4-FFF2-40B4-BE49-F238E27FC236}">
                <a16:creationId xmlns:a16="http://schemas.microsoft.com/office/drawing/2014/main" id="{45E9E372-BE0E-F22E-D76E-954444B475B3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>
            <a:off x="2005098" y="3216834"/>
            <a:ext cx="530773" cy="28377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winkelter Verbinder 51">
            <a:extLst>
              <a:ext uri="{FF2B5EF4-FFF2-40B4-BE49-F238E27FC236}">
                <a16:creationId xmlns:a16="http://schemas.microsoft.com/office/drawing/2014/main" id="{5383DE86-A007-3FA5-8DCE-B814A08F91DD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 flipV="1">
            <a:off x="2005098" y="3500612"/>
            <a:ext cx="530773" cy="3037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27E10E29-6A5B-1585-2DDE-C3B20C81BBF0}"/>
              </a:ext>
            </a:extLst>
          </p:cNvPr>
          <p:cNvCxnSpPr>
            <a:stCxn id="12" idx="3"/>
            <a:endCxn id="13" idx="1"/>
          </p:cNvCxnSpPr>
          <p:nvPr/>
        </p:nvCxnSpPr>
        <p:spPr>
          <a:xfrm>
            <a:off x="3379850" y="3500612"/>
            <a:ext cx="5948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1C5EF85E-2898-AD40-8EB2-5C8D7BF7B229}"/>
              </a:ext>
            </a:extLst>
          </p:cNvPr>
          <p:cNvCxnSpPr>
            <a:stCxn id="13" idx="3"/>
            <a:endCxn id="14" idx="2"/>
          </p:cNvCxnSpPr>
          <p:nvPr/>
        </p:nvCxnSpPr>
        <p:spPr>
          <a:xfrm>
            <a:off x="4818716" y="3500612"/>
            <a:ext cx="5948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winkelter Verbinder 54">
            <a:extLst>
              <a:ext uri="{FF2B5EF4-FFF2-40B4-BE49-F238E27FC236}">
                <a16:creationId xmlns:a16="http://schemas.microsoft.com/office/drawing/2014/main" id="{80B26942-B825-E527-8EF2-D5249BD31CA8}"/>
              </a:ext>
            </a:extLst>
          </p:cNvPr>
          <p:cNvCxnSpPr>
            <a:stCxn id="20" idx="3"/>
            <a:endCxn id="19" idx="1"/>
          </p:cNvCxnSpPr>
          <p:nvPr/>
        </p:nvCxnSpPr>
        <p:spPr>
          <a:xfrm flipV="1">
            <a:off x="1080314" y="1850256"/>
            <a:ext cx="338306" cy="1676897"/>
          </a:xfrm>
          <a:prstGeom prst="bentConnector3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A719B93-558E-F266-C638-F153D01EEA13}"/>
              </a:ext>
            </a:extLst>
          </p:cNvPr>
          <p:cNvCxnSpPr>
            <a:stCxn id="19" idx="3"/>
            <a:endCxn id="16" idx="1"/>
          </p:cNvCxnSpPr>
          <p:nvPr/>
        </p:nvCxnSpPr>
        <p:spPr>
          <a:xfrm>
            <a:off x="2005098" y="1850256"/>
            <a:ext cx="530773" cy="1"/>
          </a:xfrm>
          <a:prstGeom prst="straightConnector1">
            <a:avLst/>
          </a:prstGeom>
          <a:ln cap="rnd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E609B72-33DC-1358-9201-78A7210E53DE}"/>
              </a:ext>
            </a:extLst>
          </p:cNvPr>
          <p:cNvCxnSpPr>
            <a:stCxn id="16" idx="3"/>
            <a:endCxn id="17" idx="1"/>
          </p:cNvCxnSpPr>
          <p:nvPr/>
        </p:nvCxnSpPr>
        <p:spPr>
          <a:xfrm>
            <a:off x="3379850" y="1850256"/>
            <a:ext cx="594886" cy="0"/>
          </a:xfrm>
          <a:prstGeom prst="straightConnector1">
            <a:avLst/>
          </a:prstGeom>
          <a:ln cap="rnd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503E1A4B-270F-7C58-5DE2-5AB757053DFC}"/>
              </a:ext>
            </a:extLst>
          </p:cNvPr>
          <p:cNvCxnSpPr>
            <a:stCxn id="17" idx="3"/>
            <a:endCxn id="18" idx="2"/>
          </p:cNvCxnSpPr>
          <p:nvPr/>
        </p:nvCxnSpPr>
        <p:spPr>
          <a:xfrm>
            <a:off x="4818716" y="1850256"/>
            <a:ext cx="594886" cy="0"/>
          </a:xfrm>
          <a:prstGeom prst="straightConnector1">
            <a:avLst/>
          </a:prstGeom>
          <a:ln cap="rnd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7442E46-7BF6-049F-2CBA-34BCCF0248FB}"/>
              </a:ext>
            </a:extLst>
          </p:cNvPr>
          <p:cNvCxnSpPr>
            <a:stCxn id="13" idx="0"/>
            <a:endCxn id="17" idx="2"/>
          </p:cNvCxnSpPr>
          <p:nvPr/>
        </p:nvCxnSpPr>
        <p:spPr>
          <a:xfrm flipV="1">
            <a:off x="4396726" y="2096198"/>
            <a:ext cx="0" cy="1158472"/>
          </a:xfrm>
          <a:prstGeom prst="straightConnector1">
            <a:avLst/>
          </a:prstGeom>
          <a:ln w="25400" cap="rnd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winkelter Verbinder 59">
            <a:extLst>
              <a:ext uri="{FF2B5EF4-FFF2-40B4-BE49-F238E27FC236}">
                <a16:creationId xmlns:a16="http://schemas.microsoft.com/office/drawing/2014/main" id="{8A206237-7F1F-8D9D-2B31-ED3497FBB63B}"/>
              </a:ext>
            </a:extLst>
          </p:cNvPr>
          <p:cNvCxnSpPr>
            <a:stCxn id="16" idx="2"/>
            <a:endCxn id="13" idx="0"/>
          </p:cNvCxnSpPr>
          <p:nvPr/>
        </p:nvCxnSpPr>
        <p:spPr>
          <a:xfrm rot="16200000" flipH="1">
            <a:off x="3098057" y="1956001"/>
            <a:ext cx="1158472" cy="1438866"/>
          </a:xfrm>
          <a:prstGeom prst="bentConnector3">
            <a:avLst>
              <a:gd name="adj1" fmla="val 32734"/>
            </a:avLst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EAA2DB3B-7475-9917-863A-9576F7E38C62}"/>
              </a:ext>
            </a:extLst>
          </p:cNvPr>
          <p:cNvCxnSpPr>
            <a:stCxn id="18" idx="3"/>
            <a:endCxn id="14" idx="1"/>
          </p:cNvCxnSpPr>
          <p:nvPr/>
        </p:nvCxnSpPr>
        <p:spPr>
          <a:xfrm>
            <a:off x="5684769" y="2125102"/>
            <a:ext cx="0" cy="110066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Grafik 33">
            <a:extLst>
              <a:ext uri="{FF2B5EF4-FFF2-40B4-BE49-F238E27FC236}">
                <a16:creationId xmlns:a16="http://schemas.microsoft.com/office/drawing/2014/main" id="{14291D92-E7AA-0335-A56C-B4F4A18ED7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0" y="1937364"/>
            <a:ext cx="428760" cy="287437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569C5D34-B982-34CD-C766-DDC5897E40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9" y="2847655"/>
            <a:ext cx="407397" cy="271104"/>
          </a:xfrm>
          <a:prstGeom prst="rect">
            <a:avLst/>
          </a:prstGeom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87070371-6BF9-25F7-FDB3-9193F4CC60F9}"/>
              </a:ext>
            </a:extLst>
          </p:cNvPr>
          <p:cNvSpPr/>
          <p:nvPr/>
        </p:nvSpPr>
        <p:spPr>
          <a:xfrm>
            <a:off x="2739253" y="4108179"/>
            <a:ext cx="471488" cy="185737"/>
          </a:xfrm>
          <a:prstGeom prst="rect">
            <a:avLst/>
          </a:prstGeom>
          <a:noFill/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050" dirty="0">
                <a:solidFill>
                  <a:schemeClr val="tx1"/>
                </a:solidFill>
              </a:rPr>
              <a:t>EORI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70FCAC4-51DA-0A62-493D-3A9CF2DAC6ED}"/>
              </a:ext>
            </a:extLst>
          </p:cNvPr>
          <p:cNvSpPr/>
          <p:nvPr/>
        </p:nvSpPr>
        <p:spPr>
          <a:xfrm>
            <a:off x="3347322" y="3814865"/>
            <a:ext cx="648244" cy="185737"/>
          </a:xfrm>
          <a:prstGeom prst="rect">
            <a:avLst/>
          </a:prstGeom>
          <a:noFill/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050" dirty="0">
                <a:solidFill>
                  <a:schemeClr val="tx1"/>
                </a:solidFill>
              </a:rPr>
              <a:t>UCC-EA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A720BBC9-447C-74A0-5EBB-7E6EF580FEBB}"/>
              </a:ext>
            </a:extLst>
          </p:cNvPr>
          <p:cNvSpPr/>
          <p:nvPr/>
        </p:nvSpPr>
        <p:spPr>
          <a:xfrm>
            <a:off x="3317339" y="4146973"/>
            <a:ext cx="667940" cy="183657"/>
          </a:xfrm>
          <a:prstGeom prst="rect">
            <a:avLst/>
          </a:prstGeom>
          <a:noFill/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800" dirty="0">
                <a:solidFill>
                  <a:schemeClr val="tx1"/>
                </a:solidFill>
              </a:rPr>
              <a:t>Warenorte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CFF2C506-8817-4AB9-EF78-C8B6DF9600B7}"/>
              </a:ext>
            </a:extLst>
          </p:cNvPr>
          <p:cNvSpPr/>
          <p:nvPr/>
        </p:nvSpPr>
        <p:spPr>
          <a:xfrm>
            <a:off x="4205514" y="3923639"/>
            <a:ext cx="471488" cy="185737"/>
          </a:xfrm>
          <a:prstGeom prst="rect">
            <a:avLst/>
          </a:prstGeom>
          <a:noFill/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050" dirty="0">
                <a:solidFill>
                  <a:schemeClr val="tx1"/>
                </a:solidFill>
              </a:rPr>
              <a:t>RIN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976CCCBD-89F8-7764-8519-10757E2E1C90}"/>
              </a:ext>
            </a:extLst>
          </p:cNvPr>
          <p:cNvSpPr/>
          <p:nvPr/>
        </p:nvSpPr>
        <p:spPr>
          <a:xfrm>
            <a:off x="4059449" y="4233872"/>
            <a:ext cx="597332" cy="185737"/>
          </a:xfrm>
          <a:prstGeom prst="rect">
            <a:avLst/>
          </a:prstGeom>
          <a:noFill/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800" dirty="0">
                <a:solidFill>
                  <a:schemeClr val="tx1"/>
                </a:solidFill>
              </a:rPr>
              <a:t>REX/AEX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B7DC6AEC-C3BB-BEEB-FE69-3B3807480F96}"/>
              </a:ext>
            </a:extLst>
          </p:cNvPr>
          <p:cNvSpPr/>
          <p:nvPr/>
        </p:nvSpPr>
        <p:spPr>
          <a:xfrm>
            <a:off x="2801090" y="4387925"/>
            <a:ext cx="819303" cy="185737"/>
          </a:xfrm>
          <a:prstGeom prst="rect">
            <a:avLst/>
          </a:prstGeom>
          <a:noFill/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700" dirty="0">
                <a:solidFill>
                  <a:schemeClr val="tx1"/>
                </a:solidFill>
              </a:rPr>
              <a:t>Auskunftsbogen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224FC629-D652-D52D-2BA7-F94401C80848}"/>
              </a:ext>
            </a:extLst>
          </p:cNvPr>
          <p:cNvSpPr/>
          <p:nvPr/>
        </p:nvSpPr>
        <p:spPr>
          <a:xfrm>
            <a:off x="2682447" y="3848576"/>
            <a:ext cx="585101" cy="187581"/>
          </a:xfrm>
          <a:prstGeom prst="rect">
            <a:avLst/>
          </a:prstGeom>
          <a:noFill/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900" dirty="0">
                <a:solidFill>
                  <a:schemeClr val="tx1"/>
                </a:solidFill>
              </a:rPr>
              <a:t>NAT-EA</a:t>
            </a:r>
          </a:p>
        </p:txBody>
      </p:sp>
      <p:cxnSp>
        <p:nvCxnSpPr>
          <p:cNvPr id="43" name="Gewinkelter Verbinder 72">
            <a:extLst>
              <a:ext uri="{FF2B5EF4-FFF2-40B4-BE49-F238E27FC236}">
                <a16:creationId xmlns:a16="http://schemas.microsoft.com/office/drawing/2014/main" id="{488C520F-2BB4-8FB0-7761-EE804A5D0FC6}"/>
              </a:ext>
            </a:extLst>
          </p:cNvPr>
          <p:cNvCxnSpPr/>
          <p:nvPr/>
        </p:nvCxnSpPr>
        <p:spPr>
          <a:xfrm flipV="1">
            <a:off x="1083699" y="1853061"/>
            <a:ext cx="338306" cy="1676897"/>
          </a:xfrm>
          <a:prstGeom prst="bentConnector3">
            <a:avLst/>
          </a:prstGeom>
          <a:ln w="254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90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46914E-7 L -0.11928 -0.12778 C -0.14549 -0.15432 -0.15955 -0.19444 -0.15955 -0.23611 C -0.15955 -0.28426 -0.14549 -0.32222 -0.11928 -0.34877 L 5E-6 -0.47809 " pathEditMode="relative" rAng="16200000" ptsTypes="AAAAA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86" y="-2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E8C0A-2A81-4BC3-12ED-C55829514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17F547-3A1D-01BA-C386-E928D8E83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2355750"/>
            <a:ext cx="7978525" cy="432000"/>
          </a:xfrm>
        </p:spPr>
        <p:txBody>
          <a:bodyPr/>
          <a:lstStyle/>
          <a:p>
            <a:r>
              <a:rPr lang="de-AT" dirty="0"/>
              <a:t>Warum der Teilumstieg?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8ED6211-7C88-EFCD-F90B-A9EF3011E5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41326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D3A35B-0CC1-5651-36EC-847872611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Hintergrund &amp; Entwicklung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DDF6FF-EC49-FDBF-7761-7CD85E2CBA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b="1" dirty="0"/>
              <a:t>Oktober 2017</a:t>
            </a:r>
            <a:r>
              <a:rPr lang="de-DE" dirty="0"/>
              <a:t>: Erste Einführung des Customs Decisions System (CDS) zur elektronischen Abwicklung von Entscheidungen nach dem Unionszollkodex (UCC-EA) für alle Mitgliedstaaten.</a:t>
            </a:r>
          </a:p>
          <a:p>
            <a:pPr>
              <a:lnSpc>
                <a:spcPct val="100000"/>
              </a:lnSpc>
            </a:pPr>
            <a:r>
              <a:rPr lang="de-DE" b="1" dirty="0"/>
              <a:t>September 2019</a:t>
            </a:r>
            <a:r>
              <a:rPr lang="de-DE" dirty="0"/>
              <a:t>: Einführung des nationalen Entscheidungssystems Customs Decisions Austria (CDA) zur elektronischen Abwicklung von UCC- und nationalen Entscheidungen (Österreich als Hybridstaat).</a:t>
            </a:r>
          </a:p>
          <a:p>
            <a:pPr>
              <a:lnSpc>
                <a:spcPct val="100000"/>
              </a:lnSpc>
            </a:pPr>
            <a:r>
              <a:rPr lang="de-DE" b="1" dirty="0"/>
              <a:t>Juli 2020:</a:t>
            </a:r>
            <a:r>
              <a:rPr lang="de-DE" dirty="0"/>
              <a:t> Einführung eines großen System-Releases mit erweiterten Funktionen und vollständiger Anpassung an die rechtlichen Anforderungen des UZK</a:t>
            </a:r>
          </a:p>
          <a:p>
            <a:pPr>
              <a:lnSpc>
                <a:spcPct val="100000"/>
              </a:lnSpc>
            </a:pPr>
            <a:r>
              <a:rPr lang="de-DE" b="1" dirty="0"/>
              <a:t>November 2025</a:t>
            </a:r>
            <a:r>
              <a:rPr lang="de-DE" dirty="0"/>
              <a:t>: Entscheidung Österreichs, künftig das EU Customs Decisions System (CDS) für die Abwicklung von UCC-Entscheidungen zu nutzen.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6C7421-AD3C-AFD6-E81B-766C1D5A62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24739072"/>
      </p:ext>
    </p:extLst>
  </p:cSld>
  <p:clrMapOvr>
    <a:masterClrMapping/>
  </p:clrMapOvr>
</p:sld>
</file>

<file path=ppt/theme/theme1.xml><?xml version="1.0" encoding="utf-8"?>
<a:theme xmlns:a="http://schemas.openxmlformats.org/drawingml/2006/main" name="2-zeiliges-Logo">
  <a:themeElements>
    <a:clrScheme name="AT-2025-Farben-fin">
      <a:dk1>
        <a:srgbClr val="000000"/>
      </a:dk1>
      <a:lt1>
        <a:srgbClr val="EFF4F7"/>
      </a:lt1>
      <a:dk2>
        <a:srgbClr val="B92B06"/>
      </a:dk2>
      <a:lt2>
        <a:srgbClr val="FFFFFF"/>
      </a:lt2>
      <a:accent1>
        <a:srgbClr val="CA0237"/>
      </a:accent1>
      <a:accent2>
        <a:srgbClr val="0063A3"/>
      </a:accent2>
      <a:accent3>
        <a:srgbClr val="38713F"/>
      </a:accent3>
      <a:accent4>
        <a:srgbClr val="471D70"/>
      </a:accent4>
      <a:accent5>
        <a:srgbClr val="236B76"/>
      </a:accent5>
      <a:accent6>
        <a:srgbClr val="895A00"/>
      </a:accent6>
      <a:hlink>
        <a:srgbClr val="1C1C1C"/>
      </a:hlink>
      <a:folHlink>
        <a:srgbClr val="6363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-PPT-16x9-2025--Beispielfolien--BMF (1).potx" id="{ED5308CA-EF15-4C1E-A6BD-A686711DD9B5}" vid="{3A7553DF-3DB7-46E5-9A26-8D229703DF62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BMF-PPT-16x9-DE</Template>
  <TotalTime>0</TotalTime>
  <Words>1093</Words>
  <Application>Microsoft Office PowerPoint</Application>
  <PresentationFormat>Bildschirmpräsentation (16:9)</PresentationFormat>
  <Paragraphs>178</Paragraphs>
  <Slides>24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1" baseType="lpstr">
      <vt:lpstr>Arial</vt:lpstr>
      <vt:lpstr>Calibri</vt:lpstr>
      <vt:lpstr>Corbel</vt:lpstr>
      <vt:lpstr>Courier New</vt:lpstr>
      <vt:lpstr>Symbol</vt:lpstr>
      <vt:lpstr>Wingdings</vt:lpstr>
      <vt:lpstr>2-zeiliges-Logo</vt:lpstr>
      <vt:lpstr>Runder Tisch - CDA</vt:lpstr>
      <vt:lpstr>Agenda</vt:lpstr>
      <vt:lpstr>Ziel der Veranstaltung</vt:lpstr>
      <vt:lpstr>Vorstellung der Anwendung Customs Decisions System </vt:lpstr>
      <vt:lpstr>Was ist das Customs Decisions System (CDS)?</vt:lpstr>
      <vt:lpstr>Aufbau des Customs Decisions System (CDS)</vt:lpstr>
      <vt:lpstr>Systemüberblick</vt:lpstr>
      <vt:lpstr>Warum der Teilumstieg?</vt:lpstr>
      <vt:lpstr>Hintergrund &amp; Entwicklung</vt:lpstr>
      <vt:lpstr>Gründe für den Umstieg auf CDS </vt:lpstr>
      <vt:lpstr>Zeitplan &amp; Übergangsprozess</vt:lpstr>
      <vt:lpstr>PowerPoint-Präsentation</vt:lpstr>
      <vt:lpstr>Auswirkungen für Unternehmen</vt:lpstr>
      <vt:lpstr>Auswirkungen</vt:lpstr>
      <vt:lpstr>UUMDS / „Where are you from?“</vt:lpstr>
      <vt:lpstr>Allgemeines zum UUM&amp;DS</vt:lpstr>
      <vt:lpstr>Zugriff UUM&amp;DS - Anwendungen </vt:lpstr>
      <vt:lpstr>Wie kann sich ein Unternehmen bzw. ein Mitarbeiter registrieren?</vt:lpstr>
      <vt:lpstr>CDS Rollen (Business Profiles) in UUM&amp;DS</vt:lpstr>
      <vt:lpstr>UUM&amp;DS Selbstverwaltung</vt:lpstr>
      <vt:lpstr>Informationen</vt:lpstr>
      <vt:lpstr>Support</vt:lpstr>
      <vt:lpstr>Offene Fragen - Diskussionsrunde</vt:lpstr>
      <vt:lpstr>Danke für Ihre Aufmerksamkeit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Kaiser Marcus</dc:creator>
  <cp:lastModifiedBy>Maierhofer Cindy</cp:lastModifiedBy>
  <cp:revision>68</cp:revision>
  <cp:lastPrinted>2018-07-05T18:23:58Z</cp:lastPrinted>
  <dcterms:created xsi:type="dcterms:W3CDTF">2026-02-19T12:37:27Z</dcterms:created>
  <dcterms:modified xsi:type="dcterms:W3CDTF">2026-03-27T09:07:21Z</dcterms:modified>
</cp:coreProperties>
</file>