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3" r:id="rId1"/>
  </p:sldMasterIdLst>
  <p:notesMasterIdLst>
    <p:notesMasterId r:id="rId9"/>
  </p:notesMasterIdLst>
  <p:handoutMasterIdLst>
    <p:handoutMasterId r:id="rId10"/>
  </p:handoutMasterIdLst>
  <p:sldIdLst>
    <p:sldId id="256" r:id="rId2"/>
    <p:sldId id="277" r:id="rId3"/>
    <p:sldId id="281" r:id="rId4"/>
    <p:sldId id="278" r:id="rId5"/>
    <p:sldId id="279" r:id="rId6"/>
    <p:sldId id="280" r:id="rId7"/>
    <p:sldId id="258" r:id="rId8"/>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8">
          <p15:clr>
            <a:srgbClr val="A4A3A4"/>
          </p15:clr>
        </p15:guide>
        <p15:guide id="2" orient="horz" pos="3869">
          <p15:clr>
            <a:srgbClr val="A4A3A4"/>
          </p15:clr>
        </p15:guide>
        <p15:guide id="3" pos="345">
          <p15:clr>
            <a:srgbClr val="A4A3A4"/>
          </p15:clr>
        </p15:guide>
        <p15:guide id="4" pos="5366">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320F"/>
    <a:srgbClr val="E6EF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818" autoAdjust="0"/>
  </p:normalViewPr>
  <p:slideViewPr>
    <p:cSldViewPr snapToGrid="0" snapToObjects="1">
      <p:cViewPr varScale="1">
        <p:scale>
          <a:sx n="115" d="100"/>
          <a:sy n="115" d="100"/>
        </p:scale>
        <p:origin x="1476" y="-84"/>
      </p:cViewPr>
      <p:guideLst>
        <p:guide orient="horz" pos="698"/>
        <p:guide orient="horz" pos="3869"/>
        <p:guide pos="345"/>
        <p:guide pos="5366"/>
      </p:guideLst>
    </p:cSldViewPr>
  </p:slideViewPr>
  <p:outlineViewPr>
    <p:cViewPr>
      <p:scale>
        <a:sx n="33" d="100"/>
        <a:sy n="33" d="100"/>
      </p:scale>
      <p:origin x="36" y="4872"/>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p:scale>
          <a:sx n="100" d="100"/>
          <a:sy n="100" d="100"/>
        </p:scale>
        <p:origin x="1266"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52016" y="9430306"/>
            <a:ext cx="2945659" cy="496332"/>
          </a:xfrm>
          <a:prstGeom prst="rect">
            <a:avLst/>
          </a:prstGeom>
        </p:spPr>
        <p:txBody>
          <a:bodyPr vert="horz" lIns="91440" tIns="45720" rIns="91440" bIns="45720" rtlCol="0" anchor="b" anchorCtr="0"/>
          <a:lstStyle>
            <a:lvl1pPr algn="r">
              <a:defRPr sz="1200"/>
            </a:lvl1pPr>
          </a:lstStyle>
          <a:p>
            <a:fld id="{A4F87B00-D7D7-4E73-88E5-5DF5797B2681}" type="datetimeFigureOut">
              <a:rPr lang="de-AT" smtClean="0"/>
              <a:t>15.01.2025</a:t>
            </a:fld>
            <a:endParaRPr lang="de-AT" dirty="0"/>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dirty="0"/>
          </a:p>
        </p:txBody>
      </p:sp>
      <p:sp>
        <p:nvSpPr>
          <p:cNvPr id="6" name="Foliennummernplatzhalter 5"/>
          <p:cNvSpPr>
            <a:spLocks noGrp="1"/>
          </p:cNvSpPr>
          <p:nvPr>
            <p:ph type="sldNum" sz="quarter" idx="3"/>
          </p:nvPr>
        </p:nvSpPr>
        <p:spPr>
          <a:xfrm>
            <a:off x="2945659" y="9428583"/>
            <a:ext cx="904784" cy="496332"/>
          </a:xfrm>
          <a:prstGeom prst="rect">
            <a:avLst/>
          </a:prstGeom>
        </p:spPr>
        <p:txBody>
          <a:bodyPr vert="horz" lIns="91440" tIns="45720" rIns="91440" bIns="45720" rtlCol="0" anchor="b"/>
          <a:lstStyle>
            <a:lvl1pPr algn="r">
              <a:defRPr sz="1200"/>
            </a:lvl1pPr>
          </a:lstStyle>
          <a:p>
            <a:pPr algn="ctr"/>
            <a:fld id="{1BCACBB0-6C6B-4B3E-B6E6-54B62284C21B}" type="slidenum">
              <a:rPr lang="de-AT" smtClean="0"/>
              <a:pPr algn="ctr"/>
              <a:t>‹Nr.›</a:t>
            </a:fld>
            <a:endParaRPr lang="de-AT" dirty="0"/>
          </a:p>
        </p:txBody>
      </p:sp>
      <p:pic>
        <p:nvPicPr>
          <p:cNvPr id="8" name="Grafik 7" descr="Bundesministerium &#10;&#10;Finanz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00" y="432000"/>
            <a:ext cx="1476000" cy="460800"/>
          </a:xfrm>
          <a:prstGeom prst="rect">
            <a:avLst/>
          </a:prstGeom>
          <a:noFill/>
          <a:ln>
            <a:noFill/>
          </a:ln>
        </p:spPr>
      </p:pic>
    </p:spTree>
    <p:extLst>
      <p:ext uri="{BB962C8B-B14F-4D97-AF65-F5344CB8AC3E}">
        <p14:creationId xmlns:p14="http://schemas.microsoft.com/office/powerpoint/2010/main" val="1483347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2016" y="9428582"/>
            <a:ext cx="2945659" cy="496332"/>
          </a:xfrm>
          <a:prstGeom prst="rect">
            <a:avLst/>
          </a:prstGeom>
        </p:spPr>
        <p:txBody>
          <a:bodyPr vert="horz" lIns="91440" tIns="45720" rIns="91440" bIns="45720" rtlCol="0" anchor="b" anchorCtr="0"/>
          <a:lstStyle>
            <a:lvl1pPr algn="r">
              <a:defRPr sz="1200"/>
            </a:lvl1pPr>
          </a:lstStyle>
          <a:p>
            <a:fld id="{64F923B6-97FF-4AF0-A17D-1758840DBBE2}" type="datetimeFigureOut">
              <a:rPr lang="de-AT" smtClean="0"/>
              <a:t>15.01.2025</a:t>
            </a:fld>
            <a:endParaRPr lang="de-AT"/>
          </a:p>
        </p:txBody>
      </p:sp>
      <p:sp>
        <p:nvSpPr>
          <p:cNvPr id="4" name="Folienbildplatzhalter 3"/>
          <p:cNvSpPr>
            <a:spLocks noGrp="1" noRot="1" noChangeAspect="1"/>
          </p:cNvSpPr>
          <p:nvPr>
            <p:ph type="sldImg" idx="2"/>
          </p:nvPr>
        </p:nvSpPr>
        <p:spPr>
          <a:xfrm>
            <a:off x="611188" y="674688"/>
            <a:ext cx="5575300" cy="418147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854894" y="4963319"/>
            <a:ext cx="5090351" cy="4218821"/>
          </a:xfrm>
          <a:prstGeom prst="rect">
            <a:avLst/>
          </a:prstGeom>
        </p:spPr>
        <p:txBody>
          <a:bodyPr vert="horz" lIns="91440" tIns="45720" rIns="91440" bIns="45720"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2945659" y="9428582"/>
            <a:ext cx="904784" cy="498056"/>
          </a:xfrm>
          <a:prstGeom prst="rect">
            <a:avLst/>
          </a:prstGeom>
        </p:spPr>
        <p:txBody>
          <a:bodyPr vert="horz" lIns="91440" tIns="45720" rIns="91440" bIns="45720" rtlCol="0" anchor="b"/>
          <a:lstStyle>
            <a:lvl1pPr algn="ctr">
              <a:defRPr sz="1200"/>
            </a:lvl1pPr>
          </a:lstStyle>
          <a:p>
            <a:fld id="{F0A5DA3B-92D6-4D4B-9895-D15CB563B5E4}" type="slidenum">
              <a:rPr lang="de-AT" smtClean="0"/>
              <a:pPr/>
              <a:t>‹Nr.›</a:t>
            </a:fld>
            <a:endParaRPr lang="de-AT"/>
          </a:p>
        </p:txBody>
      </p:sp>
    </p:spTree>
    <p:extLst>
      <p:ext uri="{BB962C8B-B14F-4D97-AF65-F5344CB8AC3E}">
        <p14:creationId xmlns:p14="http://schemas.microsoft.com/office/powerpoint/2010/main" val="1136113356"/>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200"/>
      </a:spcBef>
      <a:defRPr sz="1200" kern="1200">
        <a:solidFill>
          <a:schemeClr val="tx1"/>
        </a:solidFill>
        <a:latin typeface="+mn-lt"/>
        <a:ea typeface="+mn-ea"/>
        <a:cs typeface="+mn-cs"/>
      </a:defRPr>
    </a:lvl1pPr>
    <a:lvl2pPr marL="396000" indent="-171450" algn="l" defTabSz="914400" rtl="0" eaLnBrk="1" latinLnBrk="0" hangingPunct="1">
      <a:spcBef>
        <a:spcPts val="200"/>
      </a:spcBef>
      <a:buFont typeface="Arial" pitchFamily="34" charset="0"/>
      <a:buChar char="•"/>
      <a:defRPr sz="1200" kern="1200">
        <a:solidFill>
          <a:schemeClr val="tx1"/>
        </a:solidFill>
        <a:latin typeface="+mn-lt"/>
        <a:ea typeface="+mn-ea"/>
        <a:cs typeface="+mn-cs"/>
      </a:defRPr>
    </a:lvl2pPr>
    <a:lvl3pPr marL="792000" indent="-171450" algn="l" defTabSz="914400" rtl="0" eaLnBrk="1" latinLnBrk="0" hangingPunct="1">
      <a:spcBef>
        <a:spcPts val="200"/>
      </a:spcBef>
      <a:buFont typeface="Courier New" pitchFamily="49" charset="0"/>
      <a:buChar char="o"/>
      <a:defRPr sz="1200" kern="1200">
        <a:solidFill>
          <a:schemeClr val="tx1"/>
        </a:solidFill>
        <a:latin typeface="+mn-lt"/>
        <a:ea typeface="+mn-ea"/>
        <a:cs typeface="+mn-cs"/>
      </a:defRPr>
    </a:lvl3pPr>
    <a:lvl4pPr marL="1188000" indent="-171450" algn="l" defTabSz="914400" rtl="0" eaLnBrk="1" latinLnBrk="0" hangingPunct="1">
      <a:spcBef>
        <a:spcPts val="200"/>
      </a:spcBef>
      <a:buFont typeface="Wingdings" pitchFamily="2" charset="2"/>
      <a:buChar char="§"/>
      <a:defRPr sz="1200" kern="1200">
        <a:solidFill>
          <a:schemeClr val="tx1"/>
        </a:solidFill>
        <a:latin typeface="+mn-lt"/>
        <a:ea typeface="+mn-ea"/>
        <a:cs typeface="+mn-cs"/>
      </a:defRPr>
    </a:lvl4pPr>
    <a:lvl5pPr marL="1584000" indent="-171450" algn="l" defTabSz="914400" rtl="0" eaLnBrk="1" latinLnBrk="0" hangingPunct="1">
      <a:spcBef>
        <a:spcPts val="200"/>
      </a:spcBef>
      <a:buFont typeface="Symbol" pitchFamily="18"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11" name="Picture 2" descr="C:\BKA-2018\BKA2018-Brief\REPUBLIK-AT-DOKUMENTVORLAGEN\POTX\HG_Powerpoint_4zu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93536" cy="6876000"/>
          </a:xfrm>
          <a:prstGeom prst="rect">
            <a:avLst/>
          </a:prstGeom>
          <a:noFill/>
          <a:extLst>
            <a:ext uri="{909E8E84-426E-40DD-AFC4-6F175D3DCCD1}">
              <a14:hiddenFill xmlns:a14="http://schemas.microsoft.com/office/drawing/2010/main">
                <a:solidFill>
                  <a:srgbClr val="FFFFFF"/>
                </a:solidFill>
              </a14:hiddenFill>
            </a:ext>
          </a:extLst>
        </p:spPr>
      </p:pic>
      <p:sp>
        <p:nvSpPr>
          <p:cNvPr id="3" name="Untertitel 1"/>
          <p:cNvSpPr>
            <a:spLocks noGrp="1"/>
          </p:cNvSpPr>
          <p:nvPr>
            <p:ph type="subTitle" idx="1"/>
          </p:nvPr>
        </p:nvSpPr>
        <p:spPr>
          <a:xfrm>
            <a:off x="539999" y="2117956"/>
            <a:ext cx="7978526" cy="1853851"/>
          </a:xfrm>
        </p:spPr>
        <p:txBody>
          <a:bodyPr/>
          <a:lstStyle>
            <a:lvl1pPr marL="0" indent="0" algn="l">
              <a:lnSpc>
                <a:spcPts val="4000"/>
              </a:lnSpc>
              <a:spcBef>
                <a:spcPts val="0"/>
              </a:spcBef>
              <a:buNone/>
              <a:defRPr sz="3000">
                <a:solidFill>
                  <a:schemeClr val="tx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sp>
        <p:nvSpPr>
          <p:cNvPr id="5" name="Textplatzhalter 4"/>
          <p:cNvSpPr>
            <a:spLocks noGrp="1"/>
          </p:cNvSpPr>
          <p:nvPr>
            <p:ph type="body" sz="quarter" idx="10"/>
          </p:nvPr>
        </p:nvSpPr>
        <p:spPr>
          <a:xfrm>
            <a:off x="539750" y="5588000"/>
            <a:ext cx="3422650" cy="554038"/>
          </a:xfrm>
        </p:spPr>
        <p:txBody>
          <a:bodyPr anchor="b" anchorCtr="0"/>
          <a:lstStyle>
            <a:lvl1pPr marL="0" indent="0">
              <a:lnSpc>
                <a:spcPts val="1800"/>
              </a:lnSpc>
              <a:spcAft>
                <a:spcPts val="0"/>
              </a:spcAft>
              <a:buNone/>
              <a:defRPr sz="1400">
                <a:latin typeface="Calibri" panose="020F0502020204030204" pitchFamily="34" charset="0"/>
                <a:cs typeface="Calibri" panose="020F0502020204030204" pitchFamily="34" charset="0"/>
              </a:defRPr>
            </a:lvl1pPr>
          </a:lstStyle>
          <a:p>
            <a:pPr lvl="0"/>
            <a:r>
              <a:rPr lang="de-DE" smtClean="0"/>
              <a:t>Formatvorlagen des Textmasters bearbeiten</a:t>
            </a:r>
          </a:p>
        </p:txBody>
      </p:sp>
      <p:sp>
        <p:nvSpPr>
          <p:cNvPr id="14" name="Textfeld 13"/>
          <p:cNvSpPr txBox="1"/>
          <p:nvPr userDrawn="1"/>
        </p:nvSpPr>
        <p:spPr>
          <a:xfrm>
            <a:off x="6651752" y="230400"/>
            <a:ext cx="2200274" cy="184666"/>
          </a:xfrm>
          <a:prstGeom prst="rect">
            <a:avLst/>
          </a:prstGeom>
          <a:noFill/>
        </p:spPr>
        <p:txBody>
          <a:bodyPr wrap="square" lIns="0" tIns="0" rIns="0" bIns="0" rtlCol="0">
            <a:spAutoFit/>
          </a:bodyPr>
          <a:lstStyle/>
          <a:p>
            <a:pPr algn="r"/>
            <a:r>
              <a:rPr lang="de-AT" sz="1200" dirty="0" smtClean="0">
                <a:solidFill>
                  <a:schemeClr val="tx2"/>
                </a:solidFill>
                <a:latin typeface="Calibri" panose="020F0502020204030204" pitchFamily="34" charset="0"/>
                <a:cs typeface="Calibri" panose="020F0502020204030204" pitchFamily="34" charset="0"/>
              </a:rPr>
              <a:t>bmf.gv.at</a:t>
            </a:r>
            <a:endParaRPr lang="de-AT" sz="1200" dirty="0">
              <a:solidFill>
                <a:schemeClr val="tx2"/>
              </a:solidFill>
              <a:latin typeface="Calibri" panose="020F0502020204030204" pitchFamily="34" charset="0"/>
              <a:cs typeface="Calibri" panose="020F0502020204030204" pitchFamily="34" charset="0"/>
            </a:endParaRPr>
          </a:p>
        </p:txBody>
      </p:sp>
      <p:sp>
        <p:nvSpPr>
          <p:cNvPr id="2" name="Titel 1"/>
          <p:cNvSpPr>
            <a:spLocks noGrp="1"/>
          </p:cNvSpPr>
          <p:nvPr>
            <p:ph type="ctrTitle" hasCustomPrompt="1"/>
          </p:nvPr>
        </p:nvSpPr>
        <p:spPr>
          <a:xfrm>
            <a:off x="539999" y="973157"/>
            <a:ext cx="7978526" cy="1054449"/>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smtClean="0"/>
              <a:t>Titelmasterformat </a:t>
            </a:r>
            <a:br>
              <a:rPr lang="de-DE" dirty="0" smtClean="0"/>
            </a:br>
            <a:r>
              <a:rPr lang="de-DE" dirty="0" smtClean="0"/>
              <a:t>durch Klicken bearbeiten</a:t>
            </a:r>
            <a:endParaRPr lang="de-AT" dirty="0"/>
          </a:p>
        </p:txBody>
      </p:sp>
      <p:pic>
        <p:nvPicPr>
          <p:cNvPr id="6" name="Grafik 5"/>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46205"/>
          <a:stretch/>
        </p:blipFill>
        <p:spPr>
          <a:xfrm>
            <a:off x="226800" y="208800"/>
            <a:ext cx="2764115" cy="360000"/>
          </a:xfrm>
          <a:prstGeom prst="rect">
            <a:avLst/>
          </a:prstGeom>
        </p:spPr>
      </p:pic>
    </p:spTree>
    <p:extLst>
      <p:ext uri="{BB962C8B-B14F-4D97-AF65-F5344CB8AC3E}">
        <p14:creationId xmlns:p14="http://schemas.microsoft.com/office/powerpoint/2010/main" val="38974822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folie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8" name="Textplatzhalter 7"/>
          <p:cNvSpPr>
            <a:spLocks noGrp="1"/>
          </p:cNvSpPr>
          <p:nvPr>
            <p:ph type="body" sz="quarter" idx="13"/>
          </p:nvPr>
        </p:nvSpPr>
        <p:spPr>
          <a:xfrm>
            <a:off x="539750" y="1778400"/>
            <a:ext cx="7978775" cy="43636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1"/>
          </p:nvPr>
        </p:nvSpPr>
        <p:spPr/>
        <p:txBody>
          <a:bodyPr/>
          <a:lstStyle/>
          <a:p>
            <a:r>
              <a:rPr lang="de-AT" dirty="0" smtClean="0"/>
              <a:t>Präsentationstitel</a:t>
            </a:r>
            <a:endParaRPr lang="de-AT" dirty="0"/>
          </a:p>
        </p:txBody>
      </p:sp>
      <p:sp>
        <p:nvSpPr>
          <p:cNvPr id="5" name="Foliennummernplatzhalter 4"/>
          <p:cNvSpPr>
            <a:spLocks noGrp="1"/>
          </p:cNvSpPr>
          <p:nvPr>
            <p:ph type="sldNum" sz="quarter" idx="12"/>
          </p:nvPr>
        </p:nvSpPr>
        <p:spPr>
          <a:xfrm>
            <a:off x="7704003" y="6387002"/>
            <a:ext cx="814522" cy="266700"/>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953168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folie mit 2-zeiligem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Titelmasterformat durch </a:t>
            </a:r>
            <a:br>
              <a:rPr lang="de-DE" dirty="0" smtClean="0"/>
            </a:br>
            <a:r>
              <a:rPr lang="de-DE" dirty="0" smtClean="0"/>
              <a:t>Klicken bearbeiten</a:t>
            </a:r>
            <a:endParaRPr lang="de-DE" dirty="0"/>
          </a:p>
        </p:txBody>
      </p:sp>
      <p:sp>
        <p:nvSpPr>
          <p:cNvPr id="8" name="Textplatzhalter 7"/>
          <p:cNvSpPr>
            <a:spLocks noGrp="1"/>
          </p:cNvSpPr>
          <p:nvPr>
            <p:ph type="body" sz="quarter" idx="13"/>
          </p:nvPr>
        </p:nvSpPr>
        <p:spPr>
          <a:xfrm>
            <a:off x="539750" y="2160000"/>
            <a:ext cx="7978775" cy="39820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1"/>
          </p:nvPr>
        </p:nvSpPr>
        <p:spPr/>
        <p:txBody>
          <a:bodyPr/>
          <a:lstStyle/>
          <a:p>
            <a:r>
              <a:rPr lang="de-AT" dirty="0" smtClean="0"/>
              <a:t>Präsentationstitel</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365136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2" name="Titel 1"/>
          <p:cNvSpPr>
            <a:spLocks noGrp="1"/>
          </p:cNvSpPr>
          <p:nvPr>
            <p:ph type="title"/>
          </p:nvPr>
        </p:nvSpPr>
        <p:spPr>
          <a:xfrm>
            <a:off x="540000" y="1018800"/>
            <a:ext cx="7978525" cy="829455"/>
          </a:xfrm>
        </p:spPr>
        <p:txBody>
          <a:bodyPr/>
          <a:lstStyle/>
          <a:p>
            <a:r>
              <a:rPr lang="de-DE" smtClean="0"/>
              <a:t>Titelmasterformat durch Klicken bearbeiten</a:t>
            </a:r>
            <a:endParaRPr lang="de-DE" dirty="0"/>
          </a:p>
        </p:txBody>
      </p:sp>
      <p:sp>
        <p:nvSpPr>
          <p:cNvPr id="7" name="Bildplatzhalter 6"/>
          <p:cNvSpPr>
            <a:spLocks noGrp="1"/>
          </p:cNvSpPr>
          <p:nvPr>
            <p:ph type="pic" sz="quarter" idx="13"/>
          </p:nvPr>
        </p:nvSpPr>
        <p:spPr>
          <a:xfrm>
            <a:off x="539750" y="1778400"/>
            <a:ext cx="7978775" cy="4363638"/>
          </a:xfrm>
        </p:spPr>
        <p:txBody>
          <a:bodyPr/>
          <a:lstStyle/>
          <a:p>
            <a:r>
              <a:rPr lang="de-DE" smtClean="0"/>
              <a:t>Bild durch Klicken auf Symbol hinzufügen</a:t>
            </a:r>
            <a:endParaRPr lang="de-DE" dirty="0"/>
          </a:p>
        </p:txBody>
      </p:sp>
      <p:sp>
        <p:nvSpPr>
          <p:cNvPr id="4" name="Fußzeilenplatzhalter 3"/>
          <p:cNvSpPr>
            <a:spLocks noGrp="1"/>
          </p:cNvSpPr>
          <p:nvPr>
            <p:ph type="ftr" sz="quarter" idx="11"/>
          </p:nvPr>
        </p:nvSpPr>
        <p:spPr/>
        <p:txBody>
          <a:bodyPr/>
          <a:lstStyle/>
          <a:p>
            <a:r>
              <a:rPr lang="de-AT" dirty="0" smtClean="0"/>
              <a:t>Präsentationstitel</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260732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ld + Text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Fußzeilenplatzhalter 2"/>
          <p:cNvSpPr>
            <a:spLocks noGrp="1"/>
          </p:cNvSpPr>
          <p:nvPr>
            <p:ph type="ftr" sz="quarter" idx="10"/>
          </p:nvPr>
        </p:nvSpPr>
        <p:spPr/>
        <p:txBody>
          <a:bodyPr/>
          <a:lstStyle/>
          <a:p>
            <a:r>
              <a:rPr lang="de-AT" dirty="0" smtClean="0"/>
              <a:t>Präsentationstitel</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
        <p:nvSpPr>
          <p:cNvPr id="5" name="Bildplatzhalter 6"/>
          <p:cNvSpPr>
            <a:spLocks noGrp="1"/>
          </p:cNvSpPr>
          <p:nvPr>
            <p:ph type="pic" sz="quarter" idx="13"/>
          </p:nvPr>
        </p:nvSpPr>
        <p:spPr>
          <a:xfrm>
            <a:off x="539750" y="1778400"/>
            <a:ext cx="3813175" cy="4363638"/>
          </a:xfrm>
        </p:spPr>
        <p:txBody>
          <a:bodyPr/>
          <a:lstStyle/>
          <a:p>
            <a:r>
              <a:rPr lang="de-DE" smtClean="0"/>
              <a:t>Bild durch Klicken auf Symbol hinzufügen</a:t>
            </a:r>
            <a:endParaRPr lang="de-DE" dirty="0"/>
          </a:p>
        </p:txBody>
      </p:sp>
      <p:sp>
        <p:nvSpPr>
          <p:cNvPr id="7" name="Textplatzhalter 6"/>
          <p:cNvSpPr>
            <a:spLocks noGrp="1"/>
          </p:cNvSpPr>
          <p:nvPr>
            <p:ph type="body" sz="quarter" idx="14"/>
          </p:nvPr>
        </p:nvSpPr>
        <p:spPr>
          <a:xfrm>
            <a:off x="4706125" y="1778000"/>
            <a:ext cx="3812400" cy="4364038"/>
          </a:xfrm>
        </p:spPr>
        <p:txBody>
          <a:bodyPr/>
          <a:lstStyle/>
          <a:p>
            <a:pPr lvl="0"/>
            <a:r>
              <a:rPr lang="de-DE" smtClean="0"/>
              <a:t>Formatvorlagen des Textmasters bearbeiten</a:t>
            </a:r>
          </a:p>
        </p:txBody>
      </p:sp>
    </p:spTree>
    <p:extLst>
      <p:ext uri="{BB962C8B-B14F-4D97-AF65-F5344CB8AC3E}">
        <p14:creationId xmlns:p14="http://schemas.microsoft.com/office/powerpoint/2010/main" val="2394268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Inhalte beliebig -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ußzeilenplatzhalter 2"/>
          <p:cNvSpPr>
            <a:spLocks noGrp="1"/>
          </p:cNvSpPr>
          <p:nvPr>
            <p:ph type="ftr" sz="quarter" idx="10"/>
          </p:nvPr>
        </p:nvSpPr>
        <p:spPr/>
        <p:txBody>
          <a:bodyPr/>
          <a:lstStyle/>
          <a:p>
            <a:r>
              <a:rPr lang="de-AT" dirty="0" smtClean="0"/>
              <a:t>Präsentationstitel</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
        <p:nvSpPr>
          <p:cNvPr id="8" name="Inhaltsplatzhalter 7"/>
          <p:cNvSpPr>
            <a:spLocks noGrp="1"/>
          </p:cNvSpPr>
          <p:nvPr>
            <p:ph sz="quarter" idx="15"/>
          </p:nvPr>
        </p:nvSpPr>
        <p:spPr>
          <a:xfrm>
            <a:off x="540000" y="1778400"/>
            <a:ext cx="3838575" cy="429418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9" name="Inhaltsplatzhalter 7"/>
          <p:cNvSpPr>
            <a:spLocks noGrp="1"/>
          </p:cNvSpPr>
          <p:nvPr>
            <p:ph sz="quarter" idx="16"/>
          </p:nvPr>
        </p:nvSpPr>
        <p:spPr>
          <a:xfrm>
            <a:off x="4679950" y="1778000"/>
            <a:ext cx="3838575" cy="4294188"/>
          </a:xfrm>
        </p:spPr>
        <p:txBody>
          <a:bodyPr/>
          <a:lstStyle/>
          <a:p>
            <a:pPr lvl="0"/>
            <a:r>
              <a:rPr lang="de-DE" smtClean="0"/>
              <a:t>Formatvorlagen des Textmasters bearbeiten</a:t>
            </a:r>
          </a:p>
          <a:p>
            <a:pPr lvl="1"/>
            <a:r>
              <a:rPr lang="de-DE" smtClean="0"/>
              <a:t>Zweite Ebene</a:t>
            </a:r>
          </a:p>
          <a:p>
            <a:pPr lvl="2"/>
            <a:r>
              <a:rPr lang="de-DE" smtClean="0"/>
              <a:t>Dritte Ebene</a:t>
            </a:r>
          </a:p>
        </p:txBody>
      </p:sp>
    </p:spTree>
    <p:extLst>
      <p:ext uri="{BB962C8B-B14F-4D97-AF65-F5344CB8AC3E}">
        <p14:creationId xmlns:p14="http://schemas.microsoft.com/office/powerpoint/2010/main" val="666192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beliebig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9" name="Inhaltsplatzhalter 8"/>
          <p:cNvSpPr>
            <a:spLocks noGrp="1"/>
          </p:cNvSpPr>
          <p:nvPr>
            <p:ph sz="quarter" idx="13"/>
          </p:nvPr>
        </p:nvSpPr>
        <p:spPr>
          <a:xfrm>
            <a:off x="539750" y="1778400"/>
            <a:ext cx="7978775" cy="43636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1"/>
          </p:nvPr>
        </p:nvSpPr>
        <p:spPr/>
        <p:txBody>
          <a:bodyPr/>
          <a:lstStyle/>
          <a:p>
            <a:r>
              <a:rPr lang="de-AT" dirty="0" smtClean="0"/>
              <a:t>Präsentationstitel</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550449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971175"/>
            <a:ext cx="5389200" cy="1117613"/>
          </a:xfrm>
        </p:spPr>
        <p:txBody>
          <a:bodyPr/>
          <a:lstStyle>
            <a:lvl1pPr>
              <a:lnSpc>
                <a:spcPts val="4000"/>
              </a:lnSpc>
              <a:defRPr sz="3000" b="0">
                <a:solidFill>
                  <a:schemeClr val="tx1"/>
                </a:solidFill>
              </a:defRPr>
            </a:lvl1pPr>
          </a:lstStyle>
          <a:p>
            <a:r>
              <a:rPr lang="de-DE" dirty="0" smtClean="0"/>
              <a:t>Titelmasterformat durch Klicken </a:t>
            </a:r>
            <a:br>
              <a:rPr lang="de-DE" dirty="0" smtClean="0"/>
            </a:br>
            <a:r>
              <a:rPr lang="de-DE" dirty="0" smtClean="0"/>
              <a:t>bearbeiten</a:t>
            </a:r>
            <a:endParaRPr lang="de-DE" dirty="0"/>
          </a:p>
        </p:txBody>
      </p:sp>
      <p:sp>
        <p:nvSpPr>
          <p:cNvPr id="9" name="Textplatzhalter 8"/>
          <p:cNvSpPr>
            <a:spLocks noGrp="1"/>
          </p:cNvSpPr>
          <p:nvPr>
            <p:ph type="body" sz="quarter" idx="10"/>
          </p:nvPr>
        </p:nvSpPr>
        <p:spPr>
          <a:xfrm>
            <a:off x="539750" y="4857750"/>
            <a:ext cx="3423600" cy="1284288"/>
          </a:xfrm>
        </p:spPr>
        <p:txBody>
          <a:bodyPr anchor="b" anchorCtr="0"/>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1274369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pic>
        <p:nvPicPr>
          <p:cNvPr id="1026" name="Picture 2" descr="C:\BKA-2018\BKA2018-Brief\REPUBLIK-AT-DOKUMENTVORLAGEN\POTX\HG_Powerpoint_4zu3.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9193536" cy="6876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540000" y="1018800"/>
            <a:ext cx="7978525" cy="829455"/>
          </a:xfrm>
          <a:prstGeom prst="rect">
            <a:avLst/>
          </a:prstGeom>
        </p:spPr>
        <p:txBody>
          <a:bodyPr vert="horz" wrap="none" lIns="0" tIns="0" rIns="0" bIns="0" rtlCol="0" anchor="t" anchorCtr="0">
            <a:noAutofit/>
          </a:bodyPr>
          <a:lstStyle/>
          <a:p>
            <a:r>
              <a:rPr lang="de-DE" dirty="0" smtClean="0"/>
              <a:t>Titelmasterformat durch Klicken bearbeiten</a:t>
            </a:r>
            <a:endParaRPr lang="de-AT" dirty="0"/>
          </a:p>
        </p:txBody>
      </p:sp>
      <p:sp>
        <p:nvSpPr>
          <p:cNvPr id="3" name="Textplatzhalter 2"/>
          <p:cNvSpPr>
            <a:spLocks noGrp="1"/>
          </p:cNvSpPr>
          <p:nvPr>
            <p:ph type="body" idx="1"/>
          </p:nvPr>
        </p:nvSpPr>
        <p:spPr>
          <a:xfrm>
            <a:off x="540000" y="1777042"/>
            <a:ext cx="7978525" cy="4364996"/>
          </a:xfrm>
          <a:prstGeom prst="rect">
            <a:avLst/>
          </a:prstGeom>
        </p:spPr>
        <p:txBody>
          <a:bodyPr vert="horz" lIns="0" tIns="0" rIns="0" bIns="0" rtlCol="0">
            <a:noAutofit/>
          </a:bodyPr>
          <a:lstStyle/>
          <a:p>
            <a:pPr lvl="0"/>
            <a:r>
              <a:rPr lang="de-DE" dirty="0" smtClean="0"/>
              <a:t>Textmasterformat bearbeiten </a:t>
            </a:r>
            <a:br>
              <a:rPr lang="de-DE" dirty="0" smtClean="0"/>
            </a:br>
            <a:r>
              <a:rPr lang="de-DE" dirty="0" smtClean="0"/>
              <a:t>Erste Ebene </a:t>
            </a:r>
          </a:p>
          <a:p>
            <a:pPr lvl="1"/>
            <a:r>
              <a:rPr lang="de-DE" dirty="0" smtClean="0"/>
              <a:t>Zweite Ebene – wie Ebene zuvor</a:t>
            </a:r>
          </a:p>
          <a:p>
            <a:pPr lvl="2"/>
            <a:r>
              <a:rPr lang="de-DE" dirty="0" smtClean="0"/>
              <a:t>Dritte Ebene – wie Ebene zuvor</a:t>
            </a:r>
          </a:p>
        </p:txBody>
      </p:sp>
      <p:sp>
        <p:nvSpPr>
          <p:cNvPr id="9" name="Fußzeilenplatzhalter 12"/>
          <p:cNvSpPr>
            <a:spLocks noGrp="1"/>
          </p:cNvSpPr>
          <p:nvPr>
            <p:ph type="ftr" sz="quarter" idx="3"/>
          </p:nvPr>
        </p:nvSpPr>
        <p:spPr>
          <a:xfrm>
            <a:off x="540000" y="6387002"/>
            <a:ext cx="6875916" cy="266700"/>
          </a:xfrm>
          <a:prstGeom prst="rect">
            <a:avLst/>
          </a:prstGeom>
        </p:spPr>
        <p:txBody>
          <a:bodyPr vert="horz" lIns="0" tIns="0" rIns="0" bIns="0" rtlCol="0" anchor="ctr"/>
          <a:lstStyle>
            <a:lvl1pPr algn="l">
              <a:defRPr sz="1400">
                <a:solidFill>
                  <a:schemeClr val="tx1"/>
                </a:solidFill>
                <a:latin typeface="Calibri" panose="020F0502020204030204" pitchFamily="34" charset="0"/>
                <a:cs typeface="Calibri" panose="020F0502020204030204" pitchFamily="34" charset="0"/>
              </a:defRPr>
            </a:lvl1pPr>
          </a:lstStyle>
          <a:p>
            <a:r>
              <a:rPr lang="de-AT" smtClean="0"/>
              <a:t>Präsentationstitel</a:t>
            </a:r>
            <a:endParaRPr lang="de-AT" dirty="0"/>
          </a:p>
        </p:txBody>
      </p:sp>
      <p:sp>
        <p:nvSpPr>
          <p:cNvPr id="20" name="Foliennummernplatzhalter 13"/>
          <p:cNvSpPr>
            <a:spLocks noGrp="1"/>
          </p:cNvSpPr>
          <p:nvPr>
            <p:ph type="sldNum" sz="quarter" idx="4"/>
          </p:nvPr>
        </p:nvSpPr>
        <p:spPr>
          <a:xfrm>
            <a:off x="7558201" y="6387002"/>
            <a:ext cx="960324" cy="266700"/>
          </a:xfrm>
          <a:prstGeom prst="rect">
            <a:avLst/>
          </a:prstGeom>
        </p:spPr>
        <p:txBody>
          <a:bodyPr vert="horz" lIns="0" tIns="0" rIns="0" bIns="0" rtlCol="0" anchor="ctr"/>
          <a:lstStyle>
            <a:lvl1pPr algn="r">
              <a:defRPr sz="1400">
                <a:solidFill>
                  <a:schemeClr val="tx1"/>
                </a:solidFill>
                <a:latin typeface="Calibri" panose="020F0502020204030204" pitchFamily="34" charset="0"/>
                <a:cs typeface="Calibri" panose="020F0502020204030204" pitchFamily="34" charset="0"/>
              </a:defRPr>
            </a:lvl1pPr>
          </a:lstStyle>
          <a:p>
            <a:fld id="{1206269C-C24E-4E80-9A4B-E7E19BB59A67}" type="slidenum">
              <a:rPr lang="de-AT" smtClean="0"/>
              <a:pPr/>
              <a:t>‹Nr.›</a:t>
            </a:fld>
            <a:endParaRPr lang="de-AT" dirty="0"/>
          </a:p>
        </p:txBody>
      </p:sp>
      <p:sp>
        <p:nvSpPr>
          <p:cNvPr id="10" name="Textfeld 9"/>
          <p:cNvSpPr txBox="1"/>
          <p:nvPr/>
        </p:nvSpPr>
        <p:spPr>
          <a:xfrm>
            <a:off x="6651752" y="230400"/>
            <a:ext cx="2200274" cy="184666"/>
          </a:xfrm>
          <a:prstGeom prst="rect">
            <a:avLst/>
          </a:prstGeom>
          <a:noFill/>
        </p:spPr>
        <p:txBody>
          <a:bodyPr wrap="square" lIns="0" tIns="0" rIns="0" bIns="0" rtlCol="0">
            <a:spAutoFit/>
          </a:bodyPr>
          <a:lstStyle/>
          <a:p>
            <a:pPr algn="r"/>
            <a:r>
              <a:rPr lang="de-AT" sz="1200" dirty="0" smtClean="0">
                <a:solidFill>
                  <a:schemeClr val="tx2"/>
                </a:solidFill>
                <a:latin typeface="Calibri" panose="020F0502020204030204" pitchFamily="34" charset="0"/>
                <a:cs typeface="Calibri" panose="020F0502020204030204" pitchFamily="34" charset="0"/>
              </a:rPr>
              <a:t>bmf.gv.at</a:t>
            </a:r>
            <a:endParaRPr lang="de-AT" sz="1200" dirty="0">
              <a:solidFill>
                <a:schemeClr val="tx2"/>
              </a:solidFill>
              <a:latin typeface="Calibri" panose="020F0502020204030204" pitchFamily="34" charset="0"/>
              <a:cs typeface="Calibri" panose="020F0502020204030204" pitchFamily="34" charset="0"/>
            </a:endParaRPr>
          </a:p>
        </p:txBody>
      </p:sp>
      <p:pic>
        <p:nvPicPr>
          <p:cNvPr id="5" name="Grafik 4"/>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16800" y="208800"/>
            <a:ext cx="2049186" cy="498788"/>
          </a:xfrm>
          <a:prstGeom prst="rect">
            <a:avLst/>
          </a:prstGeom>
        </p:spPr>
      </p:pic>
    </p:spTree>
    <p:extLst>
      <p:ext uri="{BB962C8B-B14F-4D97-AF65-F5344CB8AC3E}">
        <p14:creationId xmlns:p14="http://schemas.microsoft.com/office/powerpoint/2010/main" val="126338243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21" r:id="rId5"/>
    <p:sldLayoutId id="2147483722" r:id="rId6"/>
    <p:sldLayoutId id="2147483718" r:id="rId7"/>
    <p:sldLayoutId id="2147483720" r:id="rId8"/>
  </p:sldLayoutIdLst>
  <p:timing>
    <p:tnLst>
      <p:par>
        <p:cTn id="1" dur="indefinite" restart="never" nodeType="tmRoot"/>
      </p:par>
    </p:tnLst>
  </p:timing>
  <p:hf hdr="0" dt="0"/>
  <p:txStyles>
    <p:titleStyle>
      <a:lvl1pPr algn="l" defTabSz="914400" rtl="0" eaLnBrk="1" latinLnBrk="0" hangingPunct="1">
        <a:lnSpc>
          <a:spcPts val="3000"/>
        </a:lnSpc>
        <a:spcBef>
          <a:spcPct val="0"/>
        </a:spcBef>
        <a:buNone/>
        <a:defRPr sz="2400" b="1" kern="1200">
          <a:solidFill>
            <a:schemeClr val="tx2"/>
          </a:solidFill>
          <a:latin typeface="Calibri" panose="020F0502020204030204" pitchFamily="34" charset="0"/>
          <a:ea typeface="+mj-ea"/>
          <a:cs typeface="Calibri" panose="020F0502020204030204" pitchFamily="34" charset="0"/>
        </a:defRPr>
      </a:lvl1pPr>
    </p:titleStyle>
    <p:bodyStyle>
      <a:lvl1pPr marL="252000" marR="0" indent="-252000" algn="l" defTabSz="914400" rtl="0" eaLnBrk="1" fontAlgn="auto" latinLnBrk="0" hangingPunct="1">
        <a:lnSpc>
          <a:spcPts val="2400"/>
        </a:lnSpc>
        <a:spcBef>
          <a:spcPts val="0"/>
        </a:spcBef>
        <a:spcAft>
          <a:spcPts val="1425"/>
        </a:spcAft>
        <a:buClr>
          <a:schemeClr val="tx2"/>
        </a:buClr>
        <a:buSzTx/>
        <a:buFont typeface="Arial" panose="020B0604020202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1pPr>
      <a:lvl2pPr marL="504000" marR="0" indent="-252000" algn="l" defTabSz="914400" rtl="0" eaLnBrk="1" fontAlgn="auto" latinLnBrk="0" hangingPunct="1">
        <a:lnSpc>
          <a:spcPts val="2400"/>
        </a:lnSpc>
        <a:spcBef>
          <a:spcPts val="0"/>
        </a:spcBef>
        <a:spcAft>
          <a:spcPts val="1425"/>
        </a:spcAft>
        <a:buClrTx/>
        <a:buSzTx/>
        <a:buFont typeface="Corbel" panose="020B0503020204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2pPr>
      <a:lvl3pPr marL="756000" indent="-252000" algn="l" defTabSz="914400" rtl="0" eaLnBrk="1" latinLnBrk="0" hangingPunct="1">
        <a:lnSpc>
          <a:spcPts val="2400"/>
        </a:lnSpc>
        <a:spcBef>
          <a:spcPts val="0"/>
        </a:spcBef>
        <a:spcAft>
          <a:spcPts val="1425"/>
        </a:spcAft>
        <a:buClr>
          <a:schemeClr val="tx2"/>
        </a:buClr>
        <a:buFont typeface="Arial" pitchFamily="34" charset="0"/>
        <a:buChar char="•"/>
        <a:defRPr sz="1800" kern="1200">
          <a:solidFill>
            <a:schemeClr val="bg1">
              <a:lumMod val="10000"/>
            </a:schemeClr>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600"/>
        </a:spcBef>
        <a:buClr>
          <a:schemeClr val="tx2"/>
        </a:buClr>
        <a:buFont typeface="Arial" pitchFamily="34" charset="0"/>
        <a:buChar char="–"/>
        <a:defRPr sz="1800" kern="1200">
          <a:solidFill>
            <a:schemeClr val="bg1">
              <a:lumMod val="10000"/>
            </a:schemeClr>
          </a:solidFill>
          <a:latin typeface="+mn-lt"/>
          <a:ea typeface="+mn-ea"/>
          <a:cs typeface="+mn-cs"/>
        </a:defRPr>
      </a:lvl4pPr>
      <a:lvl5pPr marL="2057400" indent="-228600" algn="l" defTabSz="914400" rtl="0" eaLnBrk="1" latinLnBrk="0" hangingPunct="1">
        <a:lnSpc>
          <a:spcPct val="90000"/>
        </a:lnSpc>
        <a:spcBef>
          <a:spcPts val="400"/>
        </a:spcBef>
        <a:buClr>
          <a:schemeClr val="tx2"/>
        </a:buClr>
        <a:buFont typeface="Arial" pitchFamily="34" charset="0"/>
        <a:buChar char="»"/>
        <a:defRPr sz="1800" kern="1200">
          <a:solidFill>
            <a:schemeClr val="bg1">
              <a:lumMod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bmf.gv.at/dam/jcr:628adc52-da20-41c7-b4ed-4b4b0691c881/Laufzettel%20NEU%20AES.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AT" dirty="0" smtClean="0"/>
              <a:t>Das Laufzettelverfahren </a:t>
            </a:r>
            <a:br>
              <a:rPr lang="de-AT" dirty="0" smtClean="0"/>
            </a:br>
            <a:r>
              <a:rPr lang="de-AT" dirty="0" smtClean="0"/>
              <a:t>mit Produktivsetzung AES</a:t>
            </a:r>
            <a:endParaRPr lang="de-AT" dirty="0"/>
          </a:p>
        </p:txBody>
      </p:sp>
      <p:sp>
        <p:nvSpPr>
          <p:cNvPr id="3" name="Untertitel 2"/>
          <p:cNvSpPr>
            <a:spLocks noGrp="1"/>
          </p:cNvSpPr>
          <p:nvPr>
            <p:ph type="subTitle" idx="1"/>
          </p:nvPr>
        </p:nvSpPr>
        <p:spPr/>
        <p:txBody>
          <a:bodyPr/>
          <a:lstStyle/>
          <a:p>
            <a:pPr>
              <a:lnSpc>
                <a:spcPct val="100000"/>
              </a:lnSpc>
            </a:pPr>
            <a:endParaRPr lang="de-AT" sz="2000" dirty="0" smtClean="0"/>
          </a:p>
          <a:p>
            <a:pPr>
              <a:lnSpc>
                <a:spcPct val="100000"/>
              </a:lnSpc>
            </a:pPr>
            <a:r>
              <a:rPr lang="de-AT" sz="2000" dirty="0" smtClean="0"/>
              <a:t>Das Laufzettelverfahren an den Grenzzollstellen in Vorarlberg und Tirol mit Wirkung 26.1.2025</a:t>
            </a:r>
            <a:endParaRPr lang="de-AT" sz="2000" dirty="0"/>
          </a:p>
        </p:txBody>
      </p:sp>
      <p:sp>
        <p:nvSpPr>
          <p:cNvPr id="4" name="Textplatzhalter 3"/>
          <p:cNvSpPr>
            <a:spLocks noGrp="1"/>
          </p:cNvSpPr>
          <p:nvPr>
            <p:ph type="body" sz="quarter" idx="10"/>
          </p:nvPr>
        </p:nvSpPr>
        <p:spPr/>
        <p:txBody>
          <a:bodyPr/>
          <a:lstStyle/>
          <a:p>
            <a:r>
              <a:rPr lang="de-DE" dirty="0" smtClean="0"/>
              <a:t>Wolfgang Hämmerle</a:t>
            </a:r>
          </a:p>
          <a:p>
            <a:r>
              <a:rPr lang="de-DE" dirty="0" smtClean="0"/>
              <a:t>ZAÖ DST West</a:t>
            </a:r>
          </a:p>
          <a:p>
            <a:r>
              <a:rPr lang="de-DE" dirty="0" smtClean="0"/>
              <a:t>Wolfurt, am 10.1.2025</a:t>
            </a:r>
            <a:endParaRPr lang="de-DE" dirty="0"/>
          </a:p>
        </p:txBody>
      </p:sp>
    </p:spTree>
    <p:extLst>
      <p:ext uri="{BB962C8B-B14F-4D97-AF65-F5344CB8AC3E}">
        <p14:creationId xmlns:p14="http://schemas.microsoft.com/office/powerpoint/2010/main" val="27424589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0000" y="1014714"/>
            <a:ext cx="7978525" cy="454999"/>
          </a:xfrm>
        </p:spPr>
        <p:txBody>
          <a:bodyPr/>
          <a:lstStyle/>
          <a:p>
            <a:r>
              <a:rPr lang="de-AT" dirty="0" smtClean="0">
                <a:solidFill>
                  <a:schemeClr val="tx1"/>
                </a:solidFill>
              </a:rPr>
              <a:t>3 Szenarien ab 26.1.2025 bis Ende Mai 2025                            1/2</a:t>
            </a:r>
            <a:endParaRPr lang="de-DE" i="1" dirty="0">
              <a:solidFill>
                <a:srgbClr val="E6320F"/>
              </a:solidFill>
            </a:endParaRPr>
          </a:p>
        </p:txBody>
      </p:sp>
      <p:sp>
        <p:nvSpPr>
          <p:cNvPr id="3" name="Textplatzhalter 2"/>
          <p:cNvSpPr>
            <a:spLocks noGrp="1"/>
          </p:cNvSpPr>
          <p:nvPr>
            <p:ph type="body" sz="quarter" idx="13"/>
          </p:nvPr>
        </p:nvSpPr>
        <p:spPr>
          <a:xfrm>
            <a:off x="539500" y="1469713"/>
            <a:ext cx="7978775" cy="5256471"/>
          </a:xfrm>
        </p:spPr>
        <p:txBody>
          <a:bodyPr/>
          <a:lstStyle/>
          <a:p>
            <a:pPr marL="342900" indent="-342900">
              <a:lnSpc>
                <a:spcPct val="100000"/>
              </a:lnSpc>
              <a:buFont typeface="+mj-lt"/>
              <a:buAutoNum type="arabicPeriod"/>
            </a:pPr>
            <a:endParaRPr lang="de-DE" sz="1400" dirty="0" smtClean="0">
              <a:solidFill>
                <a:schemeClr val="tx1"/>
              </a:solidFill>
            </a:endParaRPr>
          </a:p>
          <a:p>
            <a:pPr marL="0" indent="0">
              <a:lnSpc>
                <a:spcPct val="100000"/>
              </a:lnSpc>
              <a:buNone/>
            </a:pPr>
            <a:endParaRPr lang="de-DE" sz="1400" dirty="0">
              <a:solidFill>
                <a:schemeClr val="tx1"/>
              </a:solidFill>
            </a:endParaRPr>
          </a:p>
          <a:p>
            <a:pPr algn="just">
              <a:lnSpc>
                <a:spcPct val="100000"/>
              </a:lnSpc>
            </a:pPr>
            <a:r>
              <a:rPr lang="de-DE" sz="1400" dirty="0" smtClean="0">
                <a:solidFill>
                  <a:schemeClr val="tx1"/>
                </a:solidFill>
              </a:rPr>
              <a:t>Wirtschaftsbeteiligter </a:t>
            </a:r>
            <a:r>
              <a:rPr lang="de-DE" sz="1400" dirty="0">
                <a:solidFill>
                  <a:schemeClr val="tx1"/>
                </a:solidFill>
              </a:rPr>
              <a:t>in einem </a:t>
            </a:r>
            <a:r>
              <a:rPr lang="de-DE" sz="1400" b="1" dirty="0">
                <a:solidFill>
                  <a:schemeClr val="tx1"/>
                </a:solidFill>
              </a:rPr>
              <a:t>anderen Mitgliedstaat als </a:t>
            </a:r>
            <a:r>
              <a:rPr lang="de-DE" sz="1400" b="1" dirty="0" smtClean="0">
                <a:solidFill>
                  <a:schemeClr val="tx1"/>
                </a:solidFill>
              </a:rPr>
              <a:t>Österreich </a:t>
            </a:r>
            <a:r>
              <a:rPr lang="de-DE" sz="1400" dirty="0" smtClean="0">
                <a:solidFill>
                  <a:schemeClr val="tx1"/>
                </a:solidFill>
              </a:rPr>
              <a:t>erstellt eine Ausfuhrzollanmeldung. Der Ausgang der Ware erfolgt an einer Ausgangszollstelle in Vorarlberg oder in Tirol. Die Erfassung der Gestellung bei der Ausgangszollstelle in Vorarlberg oder in Tirol erfolgt in ECS2 durch das Zollorgan durch Eingabe der MRN oder durch einen MRN Scan. Im Anschluss bestätigt das Zollorgan den Laufzettel in den dafür vorgesehenen Feldern auf den Exemplaren A, B und C und vergibt gleichzeitig eine laufende Nummer auf dem Laufzettel. </a:t>
            </a:r>
          </a:p>
          <a:p>
            <a:pPr marL="0" indent="0" algn="just">
              <a:lnSpc>
                <a:spcPct val="100000"/>
              </a:lnSpc>
              <a:buNone/>
            </a:pPr>
            <a:endParaRPr lang="de-DE" sz="1400" dirty="0" smtClean="0">
              <a:solidFill>
                <a:schemeClr val="tx1"/>
              </a:solidFill>
            </a:endParaRPr>
          </a:p>
          <a:p>
            <a:pPr algn="just">
              <a:lnSpc>
                <a:spcPct val="100000"/>
              </a:lnSpc>
            </a:pPr>
            <a:r>
              <a:rPr lang="de-DE" sz="1400" dirty="0" smtClean="0">
                <a:solidFill>
                  <a:schemeClr val="tx1"/>
                </a:solidFill>
              </a:rPr>
              <a:t>Ein Wirtschaftsbeteiligter in </a:t>
            </a:r>
            <a:r>
              <a:rPr lang="de-DE" sz="1400" b="1" dirty="0" smtClean="0">
                <a:solidFill>
                  <a:schemeClr val="tx1"/>
                </a:solidFill>
              </a:rPr>
              <a:t>Österreich</a:t>
            </a:r>
            <a:r>
              <a:rPr lang="de-DE" sz="1400" dirty="0" smtClean="0">
                <a:solidFill>
                  <a:schemeClr val="tx1"/>
                </a:solidFill>
              </a:rPr>
              <a:t> erstellt eine Ausfuhrzollanmeldung in </a:t>
            </a:r>
            <a:r>
              <a:rPr lang="de-DE" sz="1400" b="1" dirty="0" smtClean="0">
                <a:solidFill>
                  <a:schemeClr val="tx1"/>
                </a:solidFill>
              </a:rPr>
              <a:t>ECS2 (e-Zoll)</a:t>
            </a:r>
            <a:r>
              <a:rPr lang="de-DE" sz="1400" dirty="0" smtClean="0">
                <a:solidFill>
                  <a:schemeClr val="tx1"/>
                </a:solidFill>
              </a:rPr>
              <a:t>. </a:t>
            </a:r>
            <a:r>
              <a:rPr lang="de-DE" sz="1400" dirty="0">
                <a:solidFill>
                  <a:schemeClr val="tx1"/>
                </a:solidFill>
              </a:rPr>
              <a:t>Der Ausgang der Ware erfolgt an einer Ausgangszollstelle in Vorarlberg oder in Tirol. </a:t>
            </a:r>
            <a:r>
              <a:rPr lang="de-DE" sz="1400" dirty="0" smtClean="0">
                <a:solidFill>
                  <a:schemeClr val="tx1"/>
                </a:solidFill>
              </a:rPr>
              <a:t>Die </a:t>
            </a:r>
            <a:r>
              <a:rPr lang="de-DE" sz="1400" dirty="0">
                <a:solidFill>
                  <a:schemeClr val="tx1"/>
                </a:solidFill>
              </a:rPr>
              <a:t>Erfassung der Gestellung bei der Ausgangszollstelle in Vorarlberg oder in Tirol erfolgt in ECS2 durch das Zollorgan durch Eingabe der MRN oder durch einen MRN Scan. Im Anschluss bestätigt das Zollorgan den Laufzettel in den dafür vorgesehenen Feldern auf </a:t>
            </a:r>
            <a:r>
              <a:rPr lang="de-DE" sz="1400" dirty="0" smtClean="0">
                <a:solidFill>
                  <a:schemeClr val="tx1"/>
                </a:solidFill>
              </a:rPr>
              <a:t>den Exemplaren A, B </a:t>
            </a:r>
            <a:r>
              <a:rPr lang="de-DE" sz="1400" dirty="0">
                <a:solidFill>
                  <a:schemeClr val="tx1"/>
                </a:solidFill>
              </a:rPr>
              <a:t>und </a:t>
            </a:r>
            <a:r>
              <a:rPr lang="de-DE" sz="1400" dirty="0" smtClean="0">
                <a:solidFill>
                  <a:schemeClr val="tx1"/>
                </a:solidFill>
              </a:rPr>
              <a:t>C </a:t>
            </a:r>
            <a:r>
              <a:rPr lang="de-DE" sz="1400" dirty="0">
                <a:solidFill>
                  <a:schemeClr val="tx1"/>
                </a:solidFill>
              </a:rPr>
              <a:t>und vergibt gleichzeitig eine laufende Nummer auf dem Laufzettel. </a:t>
            </a:r>
          </a:p>
        </p:txBody>
      </p:sp>
      <p:sp>
        <p:nvSpPr>
          <p:cNvPr id="5" name="Fußzeilenplatzhalter 4"/>
          <p:cNvSpPr>
            <a:spLocks noGrp="1"/>
          </p:cNvSpPr>
          <p:nvPr>
            <p:ph type="ftr" sz="quarter" idx="11"/>
          </p:nvPr>
        </p:nvSpPr>
        <p:spPr/>
        <p:txBody>
          <a:bodyPr/>
          <a:lstStyle/>
          <a:p>
            <a:r>
              <a:rPr lang="de-AT" dirty="0" smtClean="0"/>
              <a:t>Laufzettelverfahren</a:t>
            </a:r>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2</a:t>
            </a:fld>
            <a:endParaRPr lang="de-AT" dirty="0"/>
          </a:p>
        </p:txBody>
      </p:sp>
    </p:spTree>
    <p:extLst>
      <p:ext uri="{BB962C8B-B14F-4D97-AF65-F5344CB8AC3E}">
        <p14:creationId xmlns:p14="http://schemas.microsoft.com/office/powerpoint/2010/main" val="13255141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0000" y="1002491"/>
            <a:ext cx="7978525" cy="454999"/>
          </a:xfrm>
        </p:spPr>
        <p:txBody>
          <a:bodyPr/>
          <a:lstStyle/>
          <a:p>
            <a:r>
              <a:rPr lang="de-AT" dirty="0" smtClean="0">
                <a:solidFill>
                  <a:schemeClr val="tx1"/>
                </a:solidFill>
              </a:rPr>
              <a:t>3 Szenarien ab 26.1.2025 bis Ende Mai 2025                            2/2</a:t>
            </a:r>
            <a:endParaRPr lang="de-DE" i="1" dirty="0">
              <a:solidFill>
                <a:srgbClr val="E6320F"/>
              </a:solidFill>
            </a:endParaRPr>
          </a:p>
        </p:txBody>
      </p:sp>
      <p:sp>
        <p:nvSpPr>
          <p:cNvPr id="3" name="Textplatzhalter 2"/>
          <p:cNvSpPr>
            <a:spLocks noGrp="1"/>
          </p:cNvSpPr>
          <p:nvPr>
            <p:ph type="body" sz="quarter" idx="13"/>
          </p:nvPr>
        </p:nvSpPr>
        <p:spPr>
          <a:xfrm>
            <a:off x="539500" y="1787236"/>
            <a:ext cx="7978775" cy="4599766"/>
          </a:xfrm>
        </p:spPr>
        <p:txBody>
          <a:bodyPr/>
          <a:lstStyle/>
          <a:p>
            <a:pPr>
              <a:lnSpc>
                <a:spcPct val="100000"/>
              </a:lnSpc>
            </a:pPr>
            <a:endParaRPr lang="de-DE" sz="1400" dirty="0">
              <a:solidFill>
                <a:schemeClr val="tx1"/>
              </a:solidFill>
            </a:endParaRPr>
          </a:p>
          <a:p>
            <a:pPr algn="just">
              <a:lnSpc>
                <a:spcPct val="100000"/>
              </a:lnSpc>
            </a:pPr>
            <a:r>
              <a:rPr lang="de-DE" sz="1400" dirty="0" smtClean="0">
                <a:solidFill>
                  <a:schemeClr val="tx1"/>
                </a:solidFill>
              </a:rPr>
              <a:t>Ein Wirtschaftsbeteiligter in </a:t>
            </a:r>
            <a:r>
              <a:rPr lang="de-DE" sz="1400" b="1" dirty="0" smtClean="0">
                <a:solidFill>
                  <a:schemeClr val="tx1"/>
                </a:solidFill>
              </a:rPr>
              <a:t>Österreich</a:t>
            </a:r>
            <a:r>
              <a:rPr lang="de-DE" sz="1400" dirty="0" smtClean="0">
                <a:solidFill>
                  <a:schemeClr val="tx1"/>
                </a:solidFill>
              </a:rPr>
              <a:t> erstellt eine Ausfuhrzollanmeldung in </a:t>
            </a:r>
            <a:r>
              <a:rPr lang="de-DE" sz="1400" b="1" dirty="0" smtClean="0">
                <a:solidFill>
                  <a:schemeClr val="tx1"/>
                </a:solidFill>
              </a:rPr>
              <a:t>AES</a:t>
            </a:r>
            <a:r>
              <a:rPr lang="de-DE" sz="1400" dirty="0" smtClean="0">
                <a:solidFill>
                  <a:schemeClr val="tx1"/>
                </a:solidFill>
              </a:rPr>
              <a:t>. Die Gestellung der Ware erfolgt bei der Ausgangszollstelle in Vorarlberg oder in Tirol. Der Beteiligte am Ausgang sendet für sämtliche Ausfuhrzollanmeldungen, die sich auf dem Laufzettel befinden, die Nachricht IE507 (Ankunftsanzeige) in AES an die Ausgangszollstelle und erhält seinerseits (keine Kontrolle durch die Ausgangszollstelle) jeweils die Nachricht IE525 (Überlassungsanzeige) in seinem System. Nach Übermittlung sämtlicher Überlassungsanzeigen bestätigt das Zollorgan gegebenenfalls unter Prüfung des Status der jeweiligen Zollanmeldung den Laufzettel auf den Exemplaren A, B und C und </a:t>
            </a:r>
            <a:r>
              <a:rPr lang="de-DE" sz="1400" dirty="0">
                <a:solidFill>
                  <a:schemeClr val="tx1"/>
                </a:solidFill>
              </a:rPr>
              <a:t>vergibt gleichzeitig eine laufende Nummer auf dem Laufzettel. </a:t>
            </a:r>
            <a:r>
              <a:rPr lang="de-DE" sz="1400" dirty="0" smtClean="0">
                <a:solidFill>
                  <a:schemeClr val="tx1"/>
                </a:solidFill>
              </a:rPr>
              <a:t>NACH dem tatsächlichen Ausgang der Ware aus der Gemeinschaft übermittelt der Beteiligte am Ausgang die für sämtliche Ausfuhrzollanmeldungen, die sich auf dem Laufzettel befinden, die Nachricht IE590 (Ausgangsanzeige) an die Ausgangszollstelle. </a:t>
            </a:r>
          </a:p>
        </p:txBody>
      </p:sp>
      <p:sp>
        <p:nvSpPr>
          <p:cNvPr id="5" name="Fußzeilenplatzhalter 4"/>
          <p:cNvSpPr>
            <a:spLocks noGrp="1"/>
          </p:cNvSpPr>
          <p:nvPr>
            <p:ph type="ftr" sz="quarter" idx="11"/>
          </p:nvPr>
        </p:nvSpPr>
        <p:spPr/>
        <p:txBody>
          <a:bodyPr/>
          <a:lstStyle/>
          <a:p>
            <a:r>
              <a:rPr lang="de-AT" dirty="0" smtClean="0"/>
              <a:t>Laufzettelverfahren</a:t>
            </a:r>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3</a:t>
            </a:fld>
            <a:endParaRPr lang="de-AT" dirty="0"/>
          </a:p>
        </p:txBody>
      </p:sp>
    </p:spTree>
    <p:extLst>
      <p:ext uri="{BB962C8B-B14F-4D97-AF65-F5344CB8AC3E}">
        <p14:creationId xmlns:p14="http://schemas.microsoft.com/office/powerpoint/2010/main" val="3708742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3498" y="687142"/>
            <a:ext cx="7978525" cy="448092"/>
          </a:xfrm>
        </p:spPr>
        <p:txBody>
          <a:bodyPr/>
          <a:lstStyle/>
          <a:p>
            <a:r>
              <a:rPr lang="de-AT" dirty="0" smtClean="0">
                <a:solidFill>
                  <a:schemeClr val="tx1"/>
                </a:solidFill>
              </a:rPr>
              <a:t>Allgemeine Informationen zum Laufzettelverfahren 1/2</a:t>
            </a:r>
            <a:endParaRPr lang="de-DE" i="1" dirty="0">
              <a:solidFill>
                <a:srgbClr val="E6320F"/>
              </a:solidFill>
            </a:endParaRPr>
          </a:p>
        </p:txBody>
      </p:sp>
      <p:sp>
        <p:nvSpPr>
          <p:cNvPr id="3" name="Textplatzhalter 2"/>
          <p:cNvSpPr>
            <a:spLocks noGrp="1"/>
          </p:cNvSpPr>
          <p:nvPr>
            <p:ph type="body" sz="quarter" idx="13"/>
          </p:nvPr>
        </p:nvSpPr>
        <p:spPr>
          <a:xfrm>
            <a:off x="473248" y="1682386"/>
            <a:ext cx="7978775" cy="5519264"/>
          </a:xfrm>
        </p:spPr>
        <p:txBody>
          <a:bodyPr/>
          <a:lstStyle/>
          <a:p>
            <a:pPr>
              <a:lnSpc>
                <a:spcPct val="100000"/>
              </a:lnSpc>
            </a:pPr>
            <a:r>
              <a:rPr lang="de-DE" sz="1600" dirty="0" smtClean="0">
                <a:solidFill>
                  <a:schemeClr val="tx1"/>
                </a:solidFill>
              </a:rPr>
              <a:t>Das gemeinsame Laufzettelverfahren zwischen dem ZAÖ und dem BAZG ist mit 26.1.2025 im Rahmen des Verbringens von Waren aus der Gemeinschaft in die Schweiz und nach Liechtenstein anzuwenden und ersetzt das bisherige Laufzettelverfahren. Das Verwenden der bisherigen Laufzettel ist bis 28.2.2025 möglich. Ab 1.3.2025 ist zwingend der NEUE Laufzettel zu verwenden. </a:t>
            </a:r>
          </a:p>
          <a:p>
            <a:pPr>
              <a:lnSpc>
                <a:spcPct val="100000"/>
              </a:lnSpc>
            </a:pPr>
            <a:r>
              <a:rPr lang="de-DE" sz="1600" dirty="0" smtClean="0">
                <a:solidFill>
                  <a:schemeClr val="tx1"/>
                </a:solidFill>
              </a:rPr>
              <a:t>Das Laufzettelverfahren ist an den nachstehenden Zollstellen zu verwenden: ZS Pfunds Spiss, ZS </a:t>
            </a:r>
            <a:r>
              <a:rPr lang="de-DE" sz="1600" dirty="0" err="1" smtClean="0">
                <a:solidFill>
                  <a:schemeClr val="tx1"/>
                </a:solidFill>
              </a:rPr>
              <a:t>Tisis</a:t>
            </a:r>
            <a:r>
              <a:rPr lang="de-DE" sz="1600" dirty="0" smtClean="0">
                <a:solidFill>
                  <a:schemeClr val="tx1"/>
                </a:solidFill>
              </a:rPr>
              <a:t>, ZS Meiningen, ZS Mäder, ZS Hohenems, ZS Lustenau und ZS Höchst.</a:t>
            </a:r>
          </a:p>
          <a:p>
            <a:pPr>
              <a:lnSpc>
                <a:spcPct val="100000"/>
              </a:lnSpc>
            </a:pPr>
            <a:r>
              <a:rPr lang="de-DE" sz="1600" dirty="0" smtClean="0">
                <a:solidFill>
                  <a:schemeClr val="tx1"/>
                </a:solidFill>
              </a:rPr>
              <a:t>Bei der ZS Wolfurt bleibt der bestehende Laufzettel in Anwendung.</a:t>
            </a:r>
          </a:p>
          <a:p>
            <a:pPr>
              <a:lnSpc>
                <a:spcPct val="100000"/>
              </a:lnSpc>
            </a:pPr>
            <a:r>
              <a:rPr lang="de-DE" sz="1600" dirty="0" smtClean="0">
                <a:solidFill>
                  <a:schemeClr val="tx1"/>
                </a:solidFill>
              </a:rPr>
              <a:t>Der Laufzettel ist in dreifacher Ausfertigung zu erstellen. </a:t>
            </a:r>
          </a:p>
          <a:p>
            <a:pPr lvl="1">
              <a:lnSpc>
                <a:spcPct val="100000"/>
              </a:lnSpc>
            </a:pPr>
            <a:r>
              <a:rPr lang="de-DE" sz="1600" dirty="0">
                <a:solidFill>
                  <a:schemeClr val="tx1"/>
                </a:solidFill>
              </a:rPr>
              <a:t>Teil A Exemplar für AT-Zoll</a:t>
            </a:r>
          </a:p>
          <a:p>
            <a:pPr lvl="1">
              <a:lnSpc>
                <a:spcPct val="100000"/>
              </a:lnSpc>
            </a:pPr>
            <a:r>
              <a:rPr lang="de-DE" sz="1600" dirty="0">
                <a:solidFill>
                  <a:schemeClr val="tx1"/>
                </a:solidFill>
              </a:rPr>
              <a:t>Teil B Exemplar für den CH-Zoll (BAZG)</a:t>
            </a:r>
          </a:p>
          <a:p>
            <a:pPr lvl="1">
              <a:lnSpc>
                <a:spcPct val="100000"/>
              </a:lnSpc>
            </a:pPr>
            <a:r>
              <a:rPr lang="de-DE" sz="1600" dirty="0">
                <a:solidFill>
                  <a:schemeClr val="tx1"/>
                </a:solidFill>
              </a:rPr>
              <a:t>Teil C Exemplar für Wirtschaftsbeteiligten (Beteiligten am Ausgang</a:t>
            </a:r>
            <a:r>
              <a:rPr lang="de-DE" sz="1600" dirty="0" smtClean="0">
                <a:solidFill>
                  <a:schemeClr val="tx1"/>
                </a:solidFill>
              </a:rPr>
              <a:t>)</a:t>
            </a:r>
            <a:endParaRPr lang="de-DE" sz="1600" dirty="0">
              <a:solidFill>
                <a:schemeClr val="tx1"/>
              </a:solidFill>
            </a:endParaRPr>
          </a:p>
        </p:txBody>
      </p:sp>
      <p:sp>
        <p:nvSpPr>
          <p:cNvPr id="5" name="Fußzeilenplatzhalter 4"/>
          <p:cNvSpPr>
            <a:spLocks noGrp="1"/>
          </p:cNvSpPr>
          <p:nvPr>
            <p:ph type="ftr" sz="quarter" idx="11"/>
          </p:nvPr>
        </p:nvSpPr>
        <p:spPr/>
        <p:txBody>
          <a:bodyPr/>
          <a:lstStyle/>
          <a:p>
            <a:r>
              <a:rPr lang="de-AT" dirty="0" smtClean="0"/>
              <a:t>Laufzettelverfahren</a:t>
            </a:r>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4</a:t>
            </a:fld>
            <a:endParaRPr lang="de-AT" dirty="0"/>
          </a:p>
        </p:txBody>
      </p:sp>
    </p:spTree>
    <p:extLst>
      <p:ext uri="{BB962C8B-B14F-4D97-AF65-F5344CB8AC3E}">
        <p14:creationId xmlns:p14="http://schemas.microsoft.com/office/powerpoint/2010/main" val="3917353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5185" y="856212"/>
            <a:ext cx="7978525" cy="448092"/>
          </a:xfrm>
        </p:spPr>
        <p:txBody>
          <a:bodyPr/>
          <a:lstStyle/>
          <a:p>
            <a:r>
              <a:rPr lang="de-AT" dirty="0" smtClean="0">
                <a:solidFill>
                  <a:schemeClr val="tx1"/>
                </a:solidFill>
              </a:rPr>
              <a:t>Allgemeine Informationen zum Laufzettelverfahren 2/2</a:t>
            </a:r>
            <a:endParaRPr lang="de-DE" i="1" dirty="0">
              <a:solidFill>
                <a:srgbClr val="E6320F"/>
              </a:solidFill>
            </a:endParaRPr>
          </a:p>
        </p:txBody>
      </p:sp>
      <p:sp>
        <p:nvSpPr>
          <p:cNvPr id="3" name="Textplatzhalter 2"/>
          <p:cNvSpPr>
            <a:spLocks noGrp="1"/>
          </p:cNvSpPr>
          <p:nvPr>
            <p:ph type="body" sz="quarter" idx="13"/>
          </p:nvPr>
        </p:nvSpPr>
        <p:spPr>
          <a:xfrm>
            <a:off x="464935" y="1640821"/>
            <a:ext cx="7978775" cy="5519264"/>
          </a:xfrm>
        </p:spPr>
        <p:txBody>
          <a:bodyPr/>
          <a:lstStyle/>
          <a:p>
            <a:pPr>
              <a:lnSpc>
                <a:spcPct val="100000"/>
              </a:lnSpc>
            </a:pPr>
            <a:r>
              <a:rPr lang="de-DE" sz="1600" dirty="0" smtClean="0">
                <a:solidFill>
                  <a:schemeClr val="tx1"/>
                </a:solidFill>
              </a:rPr>
              <a:t>Der Laufzettel steht auf der Homepage des BMF unter nachstehendem Link zum Download zur Verfügung:  </a:t>
            </a:r>
            <a:r>
              <a:rPr lang="de-DE" sz="1600" dirty="0" smtClean="0">
                <a:solidFill>
                  <a:schemeClr val="tx1"/>
                </a:solidFill>
                <a:hlinkClick r:id="rId2"/>
              </a:rPr>
              <a:t>Laufzettel</a:t>
            </a:r>
            <a:endParaRPr lang="de-DE" sz="1600" dirty="0" smtClean="0">
              <a:solidFill>
                <a:schemeClr val="tx1"/>
              </a:solidFill>
            </a:endParaRPr>
          </a:p>
          <a:p>
            <a:pPr>
              <a:lnSpc>
                <a:spcPct val="100000"/>
              </a:lnSpc>
            </a:pPr>
            <a:r>
              <a:rPr lang="de-DE" sz="1600" dirty="0" smtClean="0">
                <a:solidFill>
                  <a:schemeClr val="tx1"/>
                </a:solidFill>
              </a:rPr>
              <a:t>Der </a:t>
            </a:r>
            <a:r>
              <a:rPr lang="de-DE" sz="1600" dirty="0" smtClean="0">
                <a:solidFill>
                  <a:schemeClr val="tx1"/>
                </a:solidFill>
              </a:rPr>
              <a:t>Laufzettel kann elektronisch durch den Wirtschaftsbeteiligten oder den Beteiligten am Ausgang erstellt werden. </a:t>
            </a:r>
          </a:p>
          <a:p>
            <a:pPr>
              <a:lnSpc>
                <a:spcPct val="100000"/>
              </a:lnSpc>
            </a:pPr>
            <a:r>
              <a:rPr lang="de-DE" sz="1600" dirty="0" smtClean="0">
                <a:solidFill>
                  <a:schemeClr val="tx1"/>
                </a:solidFill>
              </a:rPr>
              <a:t>Die Bestätigung des Laufzettels unter Gestellung der Ware an der Ausgangszollstelle durch das AT Zollorgan erfolgt: </a:t>
            </a:r>
          </a:p>
          <a:p>
            <a:pPr lvl="1">
              <a:lnSpc>
                <a:spcPct val="100000"/>
              </a:lnSpc>
            </a:pPr>
            <a:r>
              <a:rPr lang="de-DE" sz="1600" dirty="0" smtClean="0">
                <a:solidFill>
                  <a:schemeClr val="tx1"/>
                </a:solidFill>
              </a:rPr>
              <a:t> im Anschluss an die Erfassung der MRN (MRN Scan oder manuelle Erfassung) durch das Zollorgan in ECS</a:t>
            </a:r>
          </a:p>
          <a:p>
            <a:pPr lvl="1">
              <a:lnSpc>
                <a:spcPct val="100000"/>
              </a:lnSpc>
            </a:pPr>
            <a:r>
              <a:rPr lang="de-DE" sz="1600" dirty="0" smtClean="0">
                <a:solidFill>
                  <a:schemeClr val="tx1"/>
                </a:solidFill>
              </a:rPr>
              <a:t>im Anschluss an die Übermittlung der Nachricht IE525 (Überlassungsanzeige) von der Ausgangszollstelle an den Beteiligten im Ausgang. Ob die Überlassungsanzeige an die Ausgangszollstelle gesendet wurde, ist über Statusprüfung der jeweiligen Ausfuhranmeldung in AES durch das Zollorgan möglich.  </a:t>
            </a:r>
            <a:endParaRPr lang="de-DE" sz="1600" dirty="0">
              <a:solidFill>
                <a:schemeClr val="tx1"/>
              </a:solidFill>
            </a:endParaRPr>
          </a:p>
          <a:p>
            <a:pPr>
              <a:lnSpc>
                <a:spcPct val="100000"/>
              </a:lnSpc>
            </a:pPr>
            <a:r>
              <a:rPr lang="de-DE" sz="1600" dirty="0">
                <a:solidFill>
                  <a:schemeClr val="tx1"/>
                </a:solidFill>
              </a:rPr>
              <a:t>Das Laufzettelverfahren gilt NICHT für das Verfahren im Rahmen des Zoll Korridorverkehrs Vorarlberg (</a:t>
            </a:r>
            <a:r>
              <a:rPr lang="de-DE" sz="1600" dirty="0" err="1">
                <a:solidFill>
                  <a:schemeClr val="tx1"/>
                </a:solidFill>
              </a:rPr>
              <a:t>idF</a:t>
            </a:r>
            <a:r>
              <a:rPr lang="de-DE" sz="1600" dirty="0">
                <a:solidFill>
                  <a:schemeClr val="tx1"/>
                </a:solidFill>
              </a:rPr>
              <a:t> </a:t>
            </a:r>
            <a:r>
              <a:rPr lang="de-DE" sz="1600" dirty="0" smtClean="0">
                <a:solidFill>
                  <a:schemeClr val="tx1"/>
                </a:solidFill>
              </a:rPr>
              <a:t>Z-KV-V</a:t>
            </a:r>
            <a:r>
              <a:rPr lang="de-DE" sz="1600" dirty="0">
                <a:solidFill>
                  <a:schemeClr val="tx1"/>
                </a:solidFill>
              </a:rPr>
              <a:t>). Ein Laufzettel ist unter Verwendung </a:t>
            </a:r>
            <a:r>
              <a:rPr lang="de-DE" sz="1600" dirty="0" smtClean="0">
                <a:solidFill>
                  <a:schemeClr val="tx1"/>
                </a:solidFill>
              </a:rPr>
              <a:t>Z-KV-V </a:t>
            </a:r>
            <a:r>
              <a:rPr lang="de-DE" sz="1600" dirty="0">
                <a:solidFill>
                  <a:schemeClr val="tx1"/>
                </a:solidFill>
              </a:rPr>
              <a:t>daher NICHT erforderlich.</a:t>
            </a:r>
          </a:p>
          <a:p>
            <a:pPr>
              <a:lnSpc>
                <a:spcPct val="100000"/>
              </a:lnSpc>
            </a:pPr>
            <a:endParaRPr lang="de-DE" sz="1400" dirty="0">
              <a:solidFill>
                <a:schemeClr val="tx1"/>
              </a:solidFill>
            </a:endParaRPr>
          </a:p>
        </p:txBody>
      </p:sp>
      <p:sp>
        <p:nvSpPr>
          <p:cNvPr id="5" name="Fußzeilenplatzhalter 4"/>
          <p:cNvSpPr>
            <a:spLocks noGrp="1"/>
          </p:cNvSpPr>
          <p:nvPr>
            <p:ph type="ftr" sz="quarter" idx="11"/>
          </p:nvPr>
        </p:nvSpPr>
        <p:spPr/>
        <p:txBody>
          <a:bodyPr/>
          <a:lstStyle/>
          <a:p>
            <a:r>
              <a:rPr lang="de-AT" dirty="0" smtClean="0"/>
              <a:t>Laufzettelverfahren</a:t>
            </a:r>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5</a:t>
            </a:fld>
            <a:endParaRPr lang="de-AT" dirty="0"/>
          </a:p>
        </p:txBody>
      </p:sp>
    </p:spTree>
    <p:extLst>
      <p:ext uri="{BB962C8B-B14F-4D97-AF65-F5344CB8AC3E}">
        <p14:creationId xmlns:p14="http://schemas.microsoft.com/office/powerpoint/2010/main" val="38397921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stretch>
            <a:fillRect/>
          </a:stretch>
        </p:blipFill>
        <p:spPr>
          <a:xfrm>
            <a:off x="465613" y="1870364"/>
            <a:ext cx="8246225" cy="4256116"/>
          </a:xfrm>
          <a:prstGeom prst="rect">
            <a:avLst/>
          </a:prstGeom>
        </p:spPr>
      </p:pic>
      <p:sp>
        <p:nvSpPr>
          <p:cNvPr id="4" name="Fußzeilenplatzhalter 3"/>
          <p:cNvSpPr>
            <a:spLocks noGrp="1"/>
          </p:cNvSpPr>
          <p:nvPr>
            <p:ph type="ftr" sz="quarter" idx="11"/>
          </p:nvPr>
        </p:nvSpPr>
        <p:spPr/>
        <p:txBody>
          <a:bodyPr/>
          <a:lstStyle/>
          <a:p>
            <a:r>
              <a:rPr lang="de-AT" dirty="0" smtClean="0"/>
              <a:t>Laufzettelverfahren</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6</a:t>
            </a:fld>
            <a:endParaRPr lang="de-AT" dirty="0"/>
          </a:p>
        </p:txBody>
      </p:sp>
      <p:sp>
        <p:nvSpPr>
          <p:cNvPr id="8" name="Textfeld 7"/>
          <p:cNvSpPr txBox="1"/>
          <p:nvPr/>
        </p:nvSpPr>
        <p:spPr>
          <a:xfrm>
            <a:off x="623455" y="615141"/>
            <a:ext cx="7680960" cy="923330"/>
          </a:xfrm>
          <a:prstGeom prst="rect">
            <a:avLst/>
          </a:prstGeom>
          <a:noFill/>
        </p:spPr>
        <p:txBody>
          <a:bodyPr wrap="square" rtlCol="0">
            <a:spAutoFit/>
          </a:bodyPr>
          <a:lstStyle/>
          <a:p>
            <a:pPr algn="just"/>
            <a:r>
              <a:rPr lang="de-AT" dirty="0" smtClean="0">
                <a:latin typeface="Calibri" panose="020F0502020204030204" pitchFamily="34" charset="0"/>
                <a:cs typeface="Calibri" panose="020F0502020204030204" pitchFamily="34" charset="0"/>
              </a:rPr>
              <a:t>Die neue Struktur der MRN sieht wie folgt aus und bietet dem </a:t>
            </a:r>
            <a:r>
              <a:rPr lang="de-AT" dirty="0" err="1" smtClean="0">
                <a:latin typeface="Calibri" panose="020F0502020204030204" pitchFamily="34" charset="0"/>
                <a:cs typeface="Calibri" panose="020F0502020204030204" pitchFamily="34" charset="0"/>
              </a:rPr>
              <a:t>Wirtschaftsbe-teiligten</a:t>
            </a:r>
            <a:r>
              <a:rPr lang="de-AT" dirty="0" smtClean="0">
                <a:latin typeface="Calibri" panose="020F0502020204030204" pitchFamily="34" charset="0"/>
                <a:cs typeface="Calibri" panose="020F0502020204030204" pitchFamily="34" charset="0"/>
              </a:rPr>
              <a:t> bzw. dem Beteiligten am Ausgang die Möglichkeit der Unterscheidung derselben, ob eine Ausfuhranmeldung in e-zoll oder AES erstellt wurde. </a:t>
            </a:r>
            <a:endParaRPr lang="de-AT"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76222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539999" y="975670"/>
            <a:ext cx="5389200" cy="1117613"/>
          </a:xfrm>
        </p:spPr>
        <p:txBody>
          <a:bodyPr>
            <a:normAutofit/>
          </a:bodyPr>
          <a:lstStyle/>
          <a:p>
            <a:r>
              <a:rPr lang="de-AT" dirty="0" smtClean="0"/>
              <a:t>Danke für Ihre </a:t>
            </a:r>
            <a:br>
              <a:rPr lang="de-AT" dirty="0" smtClean="0"/>
            </a:br>
            <a:r>
              <a:rPr lang="de-AT" dirty="0" smtClean="0"/>
              <a:t>Aufmerksamkeit!</a:t>
            </a:r>
            <a:endParaRPr lang="de-DE" dirty="0"/>
          </a:p>
        </p:txBody>
      </p:sp>
    </p:spTree>
    <p:extLst>
      <p:ext uri="{BB962C8B-B14F-4D97-AF65-F5344CB8AC3E}">
        <p14:creationId xmlns:p14="http://schemas.microsoft.com/office/powerpoint/2010/main" val="2759185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publik-AT-2020">
  <a:themeElements>
    <a:clrScheme name="Republik-AT">
      <a:dk1>
        <a:srgbClr val="000000"/>
      </a:dk1>
      <a:lt1>
        <a:srgbClr val="E6EFF3"/>
      </a:lt1>
      <a:dk2>
        <a:srgbClr val="E6320F"/>
      </a:dk2>
      <a:lt2>
        <a:srgbClr val="FFFFFF"/>
      </a:lt2>
      <a:accent1>
        <a:srgbClr val="CA0237"/>
      </a:accent1>
      <a:accent2>
        <a:srgbClr val="5FB564"/>
      </a:accent2>
      <a:accent3>
        <a:srgbClr val="950F53"/>
      </a:accent3>
      <a:accent4>
        <a:srgbClr val="F59C00"/>
      </a:accent4>
      <a:accent5>
        <a:srgbClr val="3BACBE"/>
      </a:accent5>
      <a:accent6>
        <a:srgbClr val="BCCF00"/>
      </a:accent6>
      <a:hlink>
        <a:srgbClr val="1C1C1C"/>
      </a:hlink>
      <a:folHlink>
        <a:srgbClr val="636362"/>
      </a:folHlink>
    </a:clrScheme>
    <a:fontScheme name="BKA2018-Schriften">
      <a:majorFont>
        <a:latin typeface="Corbel"/>
        <a:ea typeface=""/>
        <a:cs typeface=""/>
      </a:majorFont>
      <a:minorFont>
        <a:latin typeface="Corbel"/>
        <a:ea typeface=""/>
        <a:cs typeface=""/>
      </a:minorFont>
    </a:fontScheme>
    <a:fmtScheme name="Klarheit">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ZA_STANDARDVORLAGE 4zu3.potx" id="{06381207-34DA-4B68-AE6F-BDA16F377E19}" vid="{E782F2B4-53B2-44BD-8A7D-2A07CFA5DC46}"/>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ZA_STANDARDVORLAGE 4zu3</Template>
  <TotalTime>0</TotalTime>
  <Words>684</Words>
  <Application>Microsoft Office PowerPoint</Application>
  <PresentationFormat>Bildschirmpräsentation (4:3)</PresentationFormat>
  <Paragraphs>42</Paragraphs>
  <Slides>7</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7</vt:i4>
      </vt:variant>
    </vt:vector>
  </HeadingPairs>
  <TitlesOfParts>
    <vt:vector size="14" baseType="lpstr">
      <vt:lpstr>Arial</vt:lpstr>
      <vt:lpstr>Calibri</vt:lpstr>
      <vt:lpstr>Corbel</vt:lpstr>
      <vt:lpstr>Courier New</vt:lpstr>
      <vt:lpstr>Symbol</vt:lpstr>
      <vt:lpstr>Wingdings</vt:lpstr>
      <vt:lpstr>Republik-AT-2020</vt:lpstr>
      <vt:lpstr>Das Laufzettelverfahren  mit Produktivsetzung AES</vt:lpstr>
      <vt:lpstr>3 Szenarien ab 26.1.2025 bis Ende Mai 2025                            1/2</vt:lpstr>
      <vt:lpstr>3 Szenarien ab 26.1.2025 bis Ende Mai 2025                            2/2</vt:lpstr>
      <vt:lpstr>Allgemeine Informationen zum Laufzettelverfahren 1/2</vt:lpstr>
      <vt:lpstr>Allgemeine Informationen zum Laufzettelverfahren 2/2</vt:lpstr>
      <vt:lpstr>PowerPoint-Präsentation</vt:lpstr>
      <vt:lpstr>Danke für Ihre  Aufmerksamkeit!</vt:lpstr>
    </vt:vector>
  </TitlesOfParts>
  <Company>BMF Infra2019</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Das Laufzettelsystem  mit Produktivsetzung AES</dc:title>
  <dc:creator>Hämmerle Wolfgang</dc:creator>
  <cp:lastModifiedBy>Maierhofer Cindy</cp:lastModifiedBy>
  <cp:revision>24</cp:revision>
  <cp:lastPrinted>2025-01-14T08:42:37Z</cp:lastPrinted>
  <dcterms:created xsi:type="dcterms:W3CDTF">2025-01-10T10:57:38Z</dcterms:created>
  <dcterms:modified xsi:type="dcterms:W3CDTF">2025-01-15T12:16:04Z</dcterms:modified>
</cp:coreProperties>
</file>